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5"/>
  </p:notesMasterIdLst>
  <p:handoutMasterIdLst>
    <p:handoutMasterId r:id="rId26"/>
  </p:handoutMasterIdLst>
  <p:sldIdLst>
    <p:sldId id="256" r:id="rId2"/>
    <p:sldId id="373" r:id="rId3"/>
    <p:sldId id="374" r:id="rId4"/>
    <p:sldId id="278" r:id="rId5"/>
    <p:sldId id="347" r:id="rId6"/>
    <p:sldId id="348" r:id="rId7"/>
    <p:sldId id="349" r:id="rId8"/>
    <p:sldId id="353" r:id="rId9"/>
    <p:sldId id="375" r:id="rId10"/>
    <p:sldId id="376" r:id="rId11"/>
    <p:sldId id="377" r:id="rId12"/>
    <p:sldId id="378" r:id="rId13"/>
    <p:sldId id="379" r:id="rId14"/>
    <p:sldId id="380" r:id="rId15"/>
    <p:sldId id="381" r:id="rId16"/>
    <p:sldId id="383" r:id="rId17"/>
    <p:sldId id="384" r:id="rId18"/>
    <p:sldId id="355" r:id="rId19"/>
    <p:sldId id="366" r:id="rId20"/>
    <p:sldId id="369" r:id="rId21"/>
    <p:sldId id="370" r:id="rId22"/>
    <p:sldId id="357" r:id="rId23"/>
    <p:sldId id="358" r:id="rId24"/>
  </p:sldIdLst>
  <p:sldSz cx="9144000" cy="6858000" type="screen4x3"/>
  <p:notesSz cx="6648450" cy="9896475"/>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456">
          <p15:clr>
            <a:srgbClr val="A4A3A4"/>
          </p15:clr>
        </p15:guide>
        <p15:guide id="2" orient="horz" pos="768">
          <p15:clr>
            <a:srgbClr val="A4A3A4"/>
          </p15:clr>
        </p15:guide>
        <p15:guide id="3" pos="561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aus Jacob" initials="KJ" lastIdx="12" clrIdx="0"/>
  <p:cmAuthor id="2" name="Holger Bär" initials="H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00"/>
    <a:srgbClr val="8C0000"/>
    <a:srgbClr val="626000"/>
    <a:srgbClr val="FF9933"/>
    <a:srgbClr val="669900"/>
    <a:srgbClr val="FF9900"/>
    <a:srgbClr val="0024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433" autoAdjust="0"/>
  </p:normalViewPr>
  <p:slideViewPr>
    <p:cSldViewPr>
      <p:cViewPr varScale="1">
        <p:scale>
          <a:sx n="94" d="100"/>
          <a:sy n="94" d="100"/>
        </p:scale>
        <p:origin x="792" y="78"/>
      </p:cViewPr>
      <p:guideLst>
        <p:guide orient="horz" pos="3456"/>
        <p:guide orient="horz" pos="768"/>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604"/>
    </p:cViewPr>
  </p:sorterViewPr>
  <p:notesViewPr>
    <p:cSldViewPr>
      <p:cViewPr varScale="1">
        <p:scale>
          <a:sx n="66" d="100"/>
          <a:sy n="66" d="100"/>
        </p:scale>
        <p:origin x="3735685" y="9044024"/>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SSD:Users:holgerbaer:Desktop:GIZ%20MENA%20offline:Rabat%20WS:Installed%20capacity%20comparison.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SSD:Users:holgerbaer:Downloads:ietotcppp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'installed capacity'!$A$26</c:f>
              <c:strCache>
                <c:ptCount val="1"/>
                <c:pt idx="0">
                  <c:v>Solar PV</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capacity'!$B$26:$AB$26</c:f>
              <c:numCache>
                <c:formatCode>General</c:formatCode>
                <c:ptCount val="27"/>
                <c:pt idx="0">
                  <c:v>5.0778140989306596E-3</c:v>
                </c:pt>
                <c:pt idx="1">
                  <c:v>2.0135307352555001E-2</c:v>
                </c:pt>
                <c:pt idx="2">
                  <c:v>2.9945809314818699E-2</c:v>
                </c:pt>
                <c:pt idx="4">
                  <c:v>2.4551196684844472</c:v>
                </c:pt>
                <c:pt idx="5">
                  <c:v>5.0344452300482354</c:v>
                </c:pt>
                <c:pt idx="6">
                  <c:v>13.7028687618795</c:v>
                </c:pt>
                <c:pt idx="8">
                  <c:v>0.46062898848251399</c:v>
                </c:pt>
                <c:pt idx="9">
                  <c:v>1.028231295037457</c:v>
                </c:pt>
                <c:pt idx="10">
                  <c:v>1.847317988656594</c:v>
                </c:pt>
                <c:pt idx="12">
                  <c:v>0.30160546347573303</c:v>
                </c:pt>
                <c:pt idx="13">
                  <c:v>0.43856935465851699</c:v>
                </c:pt>
                <c:pt idx="14">
                  <c:v>0.5476881067296</c:v>
                </c:pt>
                <c:pt idx="16">
                  <c:v>1.306718185226682</c:v>
                </c:pt>
                <c:pt idx="17">
                  <c:v>1.3811587941412471</c:v>
                </c:pt>
                <c:pt idx="18">
                  <c:v>2.7783025367997212</c:v>
                </c:pt>
                <c:pt idx="20">
                  <c:v>9.1707157201589201E-2</c:v>
                </c:pt>
                <c:pt idx="21">
                  <c:v>0.15811424465014401</c:v>
                </c:pt>
                <c:pt idx="22">
                  <c:v>0.236212146853332</c:v>
                </c:pt>
                <c:pt idx="23">
                  <c:v>0</c:v>
                </c:pt>
                <c:pt idx="24">
                  <c:v>9.83353330560678</c:v>
                </c:pt>
                <c:pt idx="25">
                  <c:v>13.682316522861861</c:v>
                </c:pt>
                <c:pt idx="26">
                  <c:v>18.998330432793171</c:v>
                </c:pt>
              </c:numCache>
            </c:numRef>
          </c:val>
        </c:ser>
        <c:ser>
          <c:idx val="1"/>
          <c:order val="1"/>
          <c:tx>
            <c:strRef>
              <c:f>'installed capacity'!$A$27</c:f>
              <c:strCache>
                <c:ptCount val="1"/>
                <c:pt idx="0">
                  <c:v>Wind - onshore</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capacity'!$B$27:$AB$27</c:f>
              <c:numCache>
                <c:formatCode>General</c:formatCode>
                <c:ptCount val="27"/>
                <c:pt idx="0">
                  <c:v>7.2663519755697816</c:v>
                </c:pt>
                <c:pt idx="1">
                  <c:v>12.62483771005197</c:v>
                </c:pt>
                <c:pt idx="2">
                  <c:v>17.248786165335549</c:v>
                </c:pt>
                <c:pt idx="4">
                  <c:v>0</c:v>
                </c:pt>
                <c:pt idx="5">
                  <c:v>55.766845957081358</c:v>
                </c:pt>
                <c:pt idx="6">
                  <c:v>67.029129646819598</c:v>
                </c:pt>
                <c:pt idx="8">
                  <c:v>13.17112293467156</c:v>
                </c:pt>
                <c:pt idx="9">
                  <c:v>14.895445647912069</c:v>
                </c:pt>
                <c:pt idx="10">
                  <c:v>16.092454918261371</c:v>
                </c:pt>
                <c:pt idx="12">
                  <c:v>5.0351356541365444</c:v>
                </c:pt>
                <c:pt idx="13">
                  <c:v>10.79046110329635</c:v>
                </c:pt>
                <c:pt idx="14">
                  <c:v>13.389748042135601</c:v>
                </c:pt>
                <c:pt idx="16">
                  <c:v>0.19697710329233101</c:v>
                </c:pt>
                <c:pt idx="17">
                  <c:v>0.19435697158552701</c:v>
                </c:pt>
                <c:pt idx="18">
                  <c:v>0.19176327292041601</c:v>
                </c:pt>
                <c:pt idx="20">
                  <c:v>24.71986953821942</c:v>
                </c:pt>
                <c:pt idx="21">
                  <c:v>30.54983431248845</c:v>
                </c:pt>
                <c:pt idx="22">
                  <c:v>36.827742398669749</c:v>
                </c:pt>
                <c:pt idx="23">
                  <c:v>0</c:v>
                </c:pt>
                <c:pt idx="24">
                  <c:v>33.300653831668242</c:v>
                </c:pt>
                <c:pt idx="25">
                  <c:v>39.203018673016523</c:v>
                </c:pt>
                <c:pt idx="26">
                  <c:v>43.456550015598353</c:v>
                </c:pt>
              </c:numCache>
            </c:numRef>
          </c:val>
        </c:ser>
        <c:ser>
          <c:idx val="2"/>
          <c:order val="2"/>
          <c:tx>
            <c:strRef>
              <c:f>'installed capacity'!$A$28</c:f>
              <c:strCache>
                <c:ptCount val="1"/>
                <c:pt idx="0">
                  <c:v>Geothermal</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capacity'!$B$28:$AB$28</c:f>
              <c:numCache>
                <c:formatCode>General</c:formatCode>
                <c:ptCount val="27"/>
                <c:pt idx="0">
                  <c:v>0</c:v>
                </c:pt>
                <c:pt idx="1">
                  <c:v>0</c:v>
                </c:pt>
                <c:pt idx="2">
                  <c:v>0</c:v>
                </c:pt>
                <c:pt idx="4">
                  <c:v>2.0310535439280401E-2</c:v>
                </c:pt>
                <c:pt idx="5">
                  <c:v>2.0211816879458298E-2</c:v>
                </c:pt>
                <c:pt idx="6">
                  <c:v>2.0112275118242501E-2</c:v>
                </c:pt>
                <c:pt idx="8">
                  <c:v>0</c:v>
                </c:pt>
                <c:pt idx="9">
                  <c:v>0</c:v>
                </c:pt>
                <c:pt idx="10">
                  <c:v>0</c:v>
                </c:pt>
                <c:pt idx="12">
                  <c:v>7.4312235028604299</c:v>
                </c:pt>
                <c:pt idx="13">
                  <c:v>6.818512230917313</c:v>
                </c:pt>
                <c:pt idx="14">
                  <c:v>6.7275718184844751</c:v>
                </c:pt>
                <c:pt idx="16">
                  <c:v>0</c:v>
                </c:pt>
                <c:pt idx="17">
                  <c:v>0</c:v>
                </c:pt>
                <c:pt idx="18">
                  <c:v>0</c:v>
                </c:pt>
                <c:pt idx="20">
                  <c:v>1.56039043596734</c:v>
                </c:pt>
                <c:pt idx="21">
                  <c:v>2.1919769642951552</c:v>
                </c:pt>
                <c:pt idx="22">
                  <c:v>4.1477251549161336</c:v>
                </c:pt>
                <c:pt idx="23">
                  <c:v>0</c:v>
                </c:pt>
                <c:pt idx="24">
                  <c:v>1.553275268299884</c:v>
                </c:pt>
                <c:pt idx="25">
                  <c:v>1.597732684056248</c:v>
                </c:pt>
                <c:pt idx="26">
                  <c:v>1.6347511633474201</c:v>
                </c:pt>
              </c:numCache>
            </c:numRef>
          </c:val>
        </c:ser>
        <c:dLbls>
          <c:showLegendKey val="0"/>
          <c:showVal val="0"/>
          <c:showCatName val="0"/>
          <c:showSerName val="0"/>
          <c:showPercent val="0"/>
          <c:showBubbleSize val="0"/>
        </c:dLbls>
        <c:gapWidth val="150"/>
        <c:axId val="351508992"/>
        <c:axId val="351509384"/>
      </c:barChart>
      <c:catAx>
        <c:axId val="351508992"/>
        <c:scaling>
          <c:orientation val="minMax"/>
        </c:scaling>
        <c:delete val="0"/>
        <c:axPos val="b"/>
        <c:numFmt formatCode="General" sourceLinked="0"/>
        <c:majorTickMark val="out"/>
        <c:minorTickMark val="none"/>
        <c:tickLblPos val="nextTo"/>
        <c:crossAx val="351509384"/>
        <c:crosses val="autoZero"/>
        <c:auto val="1"/>
        <c:lblAlgn val="ctr"/>
        <c:lblOffset val="100"/>
        <c:noMultiLvlLbl val="0"/>
      </c:catAx>
      <c:valAx>
        <c:axId val="351509384"/>
        <c:scaling>
          <c:orientation val="minMax"/>
        </c:scaling>
        <c:delete val="0"/>
        <c:axPos val="l"/>
        <c:majorGridlines/>
        <c:numFmt formatCode="General" sourceLinked="1"/>
        <c:majorTickMark val="out"/>
        <c:minorTickMark val="none"/>
        <c:tickLblPos val="nextTo"/>
        <c:crossAx val="351508992"/>
        <c:crosses val="autoZero"/>
        <c:crossBetween val="between"/>
      </c:valAx>
    </c:plotArea>
    <c:legend>
      <c:legendPos val="b"/>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v>Primary energy intensity 2013</c:v>
          </c:tx>
          <c:spPr>
            <a:ln w="47625">
              <a:noFill/>
            </a:ln>
          </c:spPr>
          <c:invertIfNegative val="0"/>
          <c:cat>
            <c:strRef>
              <c:f>Worksheet!$A$4:$A$108</c:f>
              <c:strCache>
                <c:ptCount val="7"/>
                <c:pt idx="0">
                  <c:v>Brazil</c:v>
                </c:pt>
                <c:pt idx="1">
                  <c:v>China</c:v>
                </c:pt>
                <c:pt idx="2">
                  <c:v>India</c:v>
                </c:pt>
                <c:pt idx="3">
                  <c:v>Mexico</c:v>
                </c:pt>
                <c:pt idx="4">
                  <c:v>South Africa</c:v>
                </c:pt>
                <c:pt idx="5">
                  <c:v>Turkey</c:v>
                </c:pt>
                <c:pt idx="6">
                  <c:v>World</c:v>
                </c:pt>
              </c:strCache>
            </c:strRef>
          </c:cat>
          <c:val>
            <c:numRef>
              <c:f>Worksheet!$G$4:$G$108</c:f>
              <c:numCache>
                <c:formatCode>0.00</c:formatCode>
                <c:ptCount val="7"/>
                <c:pt idx="0">
                  <c:v>0.113</c:v>
                </c:pt>
                <c:pt idx="1">
                  <c:v>0.218</c:v>
                </c:pt>
                <c:pt idx="2">
                  <c:v>0.14000000000000001</c:v>
                </c:pt>
                <c:pt idx="3">
                  <c:v>0.11799999999999999</c:v>
                </c:pt>
                <c:pt idx="4">
                  <c:v>0.247</c:v>
                </c:pt>
                <c:pt idx="5">
                  <c:v>0.109</c:v>
                </c:pt>
                <c:pt idx="6">
                  <c:v>0.16</c:v>
                </c:pt>
              </c:numCache>
            </c:numRef>
          </c:val>
        </c:ser>
        <c:dLbls>
          <c:showLegendKey val="0"/>
          <c:showVal val="0"/>
          <c:showCatName val="0"/>
          <c:showSerName val="0"/>
          <c:showPercent val="0"/>
          <c:showBubbleSize val="0"/>
        </c:dLbls>
        <c:gapWidth val="150"/>
        <c:axId val="352838080"/>
        <c:axId val="352838472"/>
      </c:barChart>
      <c:scatterChart>
        <c:scatterStyle val="lineMarker"/>
        <c:varyColors val="0"/>
        <c:ser>
          <c:idx val="1"/>
          <c:order val="1"/>
          <c:tx>
            <c:v>2000-2013 (%/year)</c:v>
          </c:tx>
          <c:spPr>
            <a:ln w="47625">
              <a:noFill/>
            </a:ln>
          </c:spPr>
          <c:xVal>
            <c:strRef>
              <c:f>Worksheet!$A$4:$A$108</c:f>
              <c:strCache>
                <c:ptCount val="7"/>
                <c:pt idx="0">
                  <c:v>Brazil</c:v>
                </c:pt>
                <c:pt idx="1">
                  <c:v>China</c:v>
                </c:pt>
                <c:pt idx="2">
                  <c:v>India</c:v>
                </c:pt>
                <c:pt idx="3">
                  <c:v>Mexico</c:v>
                </c:pt>
                <c:pt idx="4">
                  <c:v>South Africa</c:v>
                </c:pt>
                <c:pt idx="5">
                  <c:v>Turkey</c:v>
                </c:pt>
                <c:pt idx="6">
                  <c:v>World</c:v>
                </c:pt>
              </c:strCache>
            </c:strRef>
          </c:xVal>
          <c:yVal>
            <c:numRef>
              <c:f>Worksheet!$H$4:$H$108</c:f>
              <c:numCache>
                <c:formatCode>0.0</c:formatCode>
                <c:ptCount val="7"/>
                <c:pt idx="0">
                  <c:v>0.277614919145175</c:v>
                </c:pt>
                <c:pt idx="1">
                  <c:v>-2.0667797126847081</c:v>
                </c:pt>
                <c:pt idx="2">
                  <c:v>-2.2421699687601548</c:v>
                </c:pt>
                <c:pt idx="3">
                  <c:v>-6.4893309377345207E-2</c:v>
                </c:pt>
                <c:pt idx="4">
                  <c:v>-1.279174772052494</c:v>
                </c:pt>
                <c:pt idx="5">
                  <c:v>-0.92520472907395801</c:v>
                </c:pt>
                <c:pt idx="6">
                  <c:v>-1.313225997902745</c:v>
                </c:pt>
              </c:numCache>
            </c:numRef>
          </c:yVal>
          <c:smooth val="0"/>
        </c:ser>
        <c:dLbls>
          <c:showLegendKey val="0"/>
          <c:showVal val="0"/>
          <c:showCatName val="0"/>
          <c:showSerName val="0"/>
          <c:showPercent val="0"/>
          <c:showBubbleSize val="0"/>
        </c:dLbls>
        <c:axId val="352839256"/>
        <c:axId val="352838864"/>
      </c:scatterChart>
      <c:catAx>
        <c:axId val="352838080"/>
        <c:scaling>
          <c:orientation val="minMax"/>
        </c:scaling>
        <c:delete val="0"/>
        <c:axPos val="b"/>
        <c:numFmt formatCode="General" sourceLinked="0"/>
        <c:majorTickMark val="out"/>
        <c:minorTickMark val="none"/>
        <c:tickLblPos val="nextTo"/>
        <c:crossAx val="352838472"/>
        <c:crosses val="autoZero"/>
        <c:auto val="1"/>
        <c:lblAlgn val="ctr"/>
        <c:lblOffset val="100"/>
        <c:noMultiLvlLbl val="0"/>
      </c:catAx>
      <c:valAx>
        <c:axId val="352838472"/>
        <c:scaling>
          <c:orientation val="minMax"/>
        </c:scaling>
        <c:delete val="0"/>
        <c:axPos val="l"/>
        <c:majorGridlines/>
        <c:numFmt formatCode="0.00" sourceLinked="1"/>
        <c:majorTickMark val="out"/>
        <c:minorTickMark val="none"/>
        <c:tickLblPos val="nextTo"/>
        <c:crossAx val="352838080"/>
        <c:crosses val="autoZero"/>
        <c:crossBetween val="between"/>
      </c:valAx>
      <c:valAx>
        <c:axId val="352838864"/>
        <c:scaling>
          <c:orientation val="minMax"/>
        </c:scaling>
        <c:delete val="0"/>
        <c:axPos val="r"/>
        <c:numFmt formatCode="0.0" sourceLinked="1"/>
        <c:majorTickMark val="out"/>
        <c:minorTickMark val="none"/>
        <c:tickLblPos val="nextTo"/>
        <c:crossAx val="352839256"/>
        <c:crosses val="max"/>
        <c:crossBetween val="midCat"/>
      </c:valAx>
      <c:valAx>
        <c:axId val="352839256"/>
        <c:scaling>
          <c:orientation val="minMax"/>
        </c:scaling>
        <c:delete val="1"/>
        <c:axPos val="b"/>
        <c:majorTickMark val="out"/>
        <c:minorTickMark val="none"/>
        <c:tickLblPos val="nextTo"/>
        <c:crossAx val="352838864"/>
        <c:crosses val="autoZero"/>
        <c:crossBetween val="midCat"/>
      </c:valAx>
    </c:plotArea>
    <c:legend>
      <c:legendPos val="b"/>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84E719-55A3-424E-8D41-CB85FCB5689F}" type="doc">
      <dgm:prSet loTypeId="urn:microsoft.com/office/officeart/2005/8/layout/cycle3" loCatId="cycle" qsTypeId="urn:microsoft.com/office/officeart/2005/8/quickstyle/simple3" qsCatId="simple" csTypeId="urn:microsoft.com/office/officeart/2005/8/colors/accent2_2" csCatId="accent2" phldr="1"/>
      <dgm:spPr/>
      <dgm:t>
        <a:bodyPr/>
        <a:lstStyle/>
        <a:p>
          <a:endParaRPr lang="en-GB"/>
        </a:p>
      </dgm:t>
    </dgm:pt>
    <dgm:pt modelId="{9C4E406F-7B38-4759-9850-C6376EC56571}">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de-DE" sz="2400" dirty="0" smtClean="0"/>
            <a:t>1. Assessment</a:t>
          </a:r>
          <a:endParaRPr lang="en-GB" sz="2400" dirty="0"/>
        </a:p>
      </dgm:t>
    </dgm:pt>
    <dgm:pt modelId="{F0265BCF-F3AB-48EA-A5D9-4A03F442EE63}" type="parTrans" cxnId="{7F3A1CA9-C428-4381-93F9-DBEFFEBB0705}">
      <dgm:prSet/>
      <dgm:spPr/>
      <dgm:t>
        <a:bodyPr/>
        <a:lstStyle/>
        <a:p>
          <a:endParaRPr lang="en-GB"/>
        </a:p>
      </dgm:t>
    </dgm:pt>
    <dgm:pt modelId="{08500DE5-8939-4810-B43C-F6E3E1F16CA7}" type="sibTrans" cxnId="{7F3A1CA9-C428-4381-93F9-DBEFFEBB0705}">
      <dgm:prSet>
        <dgm:style>
          <a:lnRef idx="1">
            <a:schemeClr val="accent1"/>
          </a:lnRef>
          <a:fillRef idx="2">
            <a:schemeClr val="accent1"/>
          </a:fillRef>
          <a:effectRef idx="1">
            <a:schemeClr val="accent1"/>
          </a:effectRef>
          <a:fontRef idx="minor">
            <a:schemeClr val="dk1"/>
          </a:fontRef>
        </dgm:style>
      </dgm:prSet>
      <dgm:spPr/>
      <dgm:t>
        <a:bodyPr/>
        <a:lstStyle/>
        <a:p>
          <a:endParaRPr lang="en-GB"/>
        </a:p>
      </dgm:t>
    </dgm:pt>
    <dgm:pt modelId="{E2078B4C-3DBD-404C-A2ED-424D25DF028D}">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6. </a:t>
          </a:r>
          <a:r>
            <a:rPr lang="de-DE" sz="2400" dirty="0" err="1" smtClean="0"/>
            <a:t>Coordination</a:t>
          </a:r>
          <a:endParaRPr lang="en-GB" sz="2400" dirty="0"/>
        </a:p>
      </dgm:t>
    </dgm:pt>
    <dgm:pt modelId="{513B967B-EA48-4177-BA40-5D50D75ED2F3}" type="parTrans" cxnId="{C871EE3E-8A11-4BE4-B809-76015BF7D9DD}">
      <dgm:prSet/>
      <dgm:spPr/>
      <dgm:t>
        <a:bodyPr/>
        <a:lstStyle/>
        <a:p>
          <a:endParaRPr lang="en-GB"/>
        </a:p>
      </dgm:t>
    </dgm:pt>
    <dgm:pt modelId="{3DE46C1E-F53B-4A5F-AF75-D4B19974A142}" type="sibTrans" cxnId="{C871EE3E-8A11-4BE4-B809-76015BF7D9DD}">
      <dgm:prSet/>
      <dgm:spPr/>
      <dgm:t>
        <a:bodyPr/>
        <a:lstStyle/>
        <a:p>
          <a:endParaRPr lang="en-GB"/>
        </a:p>
      </dgm:t>
    </dgm:pt>
    <dgm:pt modelId="{BE9BA589-1B6B-4672-AD51-298334ABD2BC}">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8. Supply</a:t>
          </a:r>
          <a:endParaRPr lang="en-GB" sz="2400" dirty="0"/>
        </a:p>
      </dgm:t>
    </dgm:pt>
    <dgm:pt modelId="{FAFBEB51-989C-4227-9DDB-9C017074F91C}" type="parTrans" cxnId="{12B1AA0A-CF67-4747-83BF-CDC32580BB2D}">
      <dgm:prSet/>
      <dgm:spPr/>
      <dgm:t>
        <a:bodyPr/>
        <a:lstStyle/>
        <a:p>
          <a:endParaRPr lang="en-GB"/>
        </a:p>
      </dgm:t>
    </dgm:pt>
    <dgm:pt modelId="{8E6E901F-79A1-40CD-9A86-9ECB21BE3757}" type="sibTrans" cxnId="{12B1AA0A-CF67-4747-83BF-CDC32580BB2D}">
      <dgm:prSet/>
      <dgm:spPr/>
      <dgm:t>
        <a:bodyPr/>
        <a:lstStyle/>
        <a:p>
          <a:endParaRPr lang="en-GB"/>
        </a:p>
      </dgm:t>
    </dgm:pt>
    <dgm:pt modelId="{568DB587-F149-4E62-93EB-F9F8B92A16B4}">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9. Demand</a:t>
          </a:r>
          <a:endParaRPr lang="en-GB" sz="2400" dirty="0"/>
        </a:p>
      </dgm:t>
    </dgm:pt>
    <dgm:pt modelId="{EEF27741-9573-4576-A14C-36B8154D4912}" type="parTrans" cxnId="{3DE88BBE-A1AB-4286-A09A-E9539C8C9362}">
      <dgm:prSet/>
      <dgm:spPr/>
      <dgm:t>
        <a:bodyPr/>
        <a:lstStyle/>
        <a:p>
          <a:endParaRPr lang="en-GB"/>
        </a:p>
      </dgm:t>
    </dgm:pt>
    <dgm:pt modelId="{29534847-165C-48C3-9DB8-3B3987FBBEF2}" type="sibTrans" cxnId="{3DE88BBE-A1AB-4286-A09A-E9539C8C9362}">
      <dgm:prSet/>
      <dgm:spPr/>
      <dgm:t>
        <a:bodyPr/>
        <a:lstStyle/>
        <a:p>
          <a:endParaRPr lang="en-GB"/>
        </a:p>
      </dgm:t>
    </dgm:pt>
    <dgm:pt modelId="{D056F902-4129-453B-8258-44950AE2903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de-DE" sz="2400" dirty="0" smtClean="0"/>
            <a:t>10. </a:t>
          </a:r>
          <a:r>
            <a:rPr lang="de-DE" sz="2400" dirty="0" err="1" smtClean="0"/>
            <a:t>Markets</a:t>
          </a:r>
          <a:endParaRPr lang="en-GB" sz="2400" dirty="0"/>
        </a:p>
      </dgm:t>
    </dgm:pt>
    <dgm:pt modelId="{F6372C60-FEC9-4DAA-A056-3C094332D20F}" type="parTrans" cxnId="{82469117-8634-4352-8584-1EBA6F4D14CA}">
      <dgm:prSet/>
      <dgm:spPr/>
      <dgm:t>
        <a:bodyPr/>
        <a:lstStyle/>
        <a:p>
          <a:endParaRPr lang="en-GB"/>
        </a:p>
      </dgm:t>
    </dgm:pt>
    <dgm:pt modelId="{38C67E4F-7C8C-4BBE-9E69-9AAA263EE2BD}" type="sibTrans" cxnId="{82469117-8634-4352-8584-1EBA6F4D14CA}">
      <dgm:prSet/>
      <dgm:spPr/>
      <dgm:t>
        <a:bodyPr/>
        <a:lstStyle/>
        <a:p>
          <a:endParaRPr lang="en-GB"/>
        </a:p>
      </dgm:t>
    </dgm:pt>
    <dgm:pt modelId="{FCE5BD58-6DAE-4A4B-89D5-9130919B1C5E}">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5. </a:t>
          </a:r>
          <a:r>
            <a:rPr lang="de-DE" sz="2400" dirty="0" err="1" smtClean="0"/>
            <a:t>Responsibilities</a:t>
          </a:r>
          <a:endParaRPr lang="en-GB" sz="2400" dirty="0"/>
        </a:p>
      </dgm:t>
    </dgm:pt>
    <dgm:pt modelId="{13207446-1492-44B5-952D-C16034C43FEF}" type="parTrans" cxnId="{3D945BE2-A90B-40BD-AC60-BC12E92D61BC}">
      <dgm:prSet/>
      <dgm:spPr/>
      <dgm:t>
        <a:bodyPr/>
        <a:lstStyle/>
        <a:p>
          <a:endParaRPr lang="en-GB"/>
        </a:p>
      </dgm:t>
    </dgm:pt>
    <dgm:pt modelId="{963483B5-ED20-43C1-B4A9-29674E465EF7}" type="sibTrans" cxnId="{3D945BE2-A90B-40BD-AC60-BC12E92D61BC}">
      <dgm:prSet/>
      <dgm:spPr/>
      <dgm:t>
        <a:bodyPr/>
        <a:lstStyle/>
        <a:p>
          <a:endParaRPr lang="en-GB"/>
        </a:p>
      </dgm:t>
    </dgm:pt>
    <dgm:pt modelId="{F4DFDB88-9623-4261-86B4-3FBB8C61D918}">
      <dgm:prSet phldrT="[Text]" custT="1">
        <dgm:style>
          <a:lnRef idx="1">
            <a:schemeClr val="accent5"/>
          </a:lnRef>
          <a:fillRef idx="2">
            <a:schemeClr val="accent5"/>
          </a:fillRef>
          <a:effectRef idx="1">
            <a:schemeClr val="accent5"/>
          </a:effectRef>
          <a:fontRef idx="minor">
            <a:schemeClr val="dk1"/>
          </a:fontRef>
        </dgm:style>
      </dgm:prSet>
      <dgm:spPr/>
      <dgm:t>
        <a:bodyPr/>
        <a:lstStyle/>
        <a:p>
          <a:r>
            <a:rPr lang="de-DE" sz="2400" dirty="0" smtClean="0"/>
            <a:t>4. Goals</a:t>
          </a:r>
          <a:endParaRPr lang="en-GB" sz="2400" dirty="0"/>
        </a:p>
      </dgm:t>
    </dgm:pt>
    <dgm:pt modelId="{F27D8EC2-2721-4E52-B716-4D893B4E2112}" type="parTrans" cxnId="{C9D0C8D1-F29F-452E-8E33-5E771140277D}">
      <dgm:prSet/>
      <dgm:spPr/>
      <dgm:t>
        <a:bodyPr/>
        <a:lstStyle/>
        <a:p>
          <a:endParaRPr lang="en-GB"/>
        </a:p>
      </dgm:t>
    </dgm:pt>
    <dgm:pt modelId="{0FD3E8FF-945A-4E18-9454-69E615C7DD02}" type="sibTrans" cxnId="{C9D0C8D1-F29F-452E-8E33-5E771140277D}">
      <dgm:prSet/>
      <dgm:spPr/>
      <dgm:t>
        <a:bodyPr/>
        <a:lstStyle/>
        <a:p>
          <a:endParaRPr lang="en-GB"/>
        </a:p>
      </dgm:t>
    </dgm:pt>
    <dgm:pt modelId="{2D9CCBD2-7BFB-402A-85C5-E06C80EF2BE0}">
      <dgm:prSet phldrT="[Text]" custT="1">
        <dgm:style>
          <a:lnRef idx="1">
            <a:schemeClr val="dk1"/>
          </a:lnRef>
          <a:fillRef idx="2">
            <a:schemeClr val="dk1"/>
          </a:fillRef>
          <a:effectRef idx="1">
            <a:schemeClr val="dk1"/>
          </a:effectRef>
          <a:fontRef idx="minor">
            <a:schemeClr val="dk1"/>
          </a:fontRef>
        </dgm:style>
      </dgm:prSet>
      <dgm:spPr/>
      <dgm:t>
        <a:bodyPr/>
        <a:lstStyle/>
        <a:p>
          <a:r>
            <a:rPr lang="de-DE" sz="2400" dirty="0" smtClean="0"/>
            <a:t>11. Monitoring &amp; Evaluation</a:t>
          </a:r>
          <a:endParaRPr lang="en-GB" sz="2400" dirty="0"/>
        </a:p>
      </dgm:t>
    </dgm:pt>
    <dgm:pt modelId="{E727277A-A81C-44BD-BF3C-50AE0D7E00AD}" type="parTrans" cxnId="{442A7464-B626-4266-9BB8-EA75A86B35CB}">
      <dgm:prSet/>
      <dgm:spPr/>
      <dgm:t>
        <a:bodyPr/>
        <a:lstStyle/>
        <a:p>
          <a:endParaRPr lang="en-GB"/>
        </a:p>
      </dgm:t>
    </dgm:pt>
    <dgm:pt modelId="{707D6D3A-1F71-4354-856F-EBBB5D9F78C1}" type="sibTrans" cxnId="{442A7464-B626-4266-9BB8-EA75A86B35CB}">
      <dgm:prSet/>
      <dgm:spPr/>
      <dgm:t>
        <a:bodyPr/>
        <a:lstStyle/>
        <a:p>
          <a:endParaRPr lang="en-GB"/>
        </a:p>
      </dgm:t>
    </dgm:pt>
    <dgm:pt modelId="{0882A30D-4EDC-46EE-AA5C-DA1593CF5170}">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de-DE" sz="2400" dirty="0" smtClean="0"/>
            <a:t>3. Trade-offs</a:t>
          </a:r>
          <a:endParaRPr lang="en-GB" sz="2400" dirty="0"/>
        </a:p>
      </dgm:t>
    </dgm:pt>
    <dgm:pt modelId="{0D3327C9-55AF-4BB1-99F4-695E9B8E2013}" type="parTrans" cxnId="{A64FFC8B-855F-4E54-B7C7-0A18017EA75B}">
      <dgm:prSet/>
      <dgm:spPr/>
      <dgm:t>
        <a:bodyPr/>
        <a:lstStyle/>
        <a:p>
          <a:endParaRPr lang="en-GB"/>
        </a:p>
      </dgm:t>
    </dgm:pt>
    <dgm:pt modelId="{CA907C9B-0E34-4648-9D5A-BD73F4413A25}" type="sibTrans" cxnId="{A64FFC8B-855F-4E54-B7C7-0A18017EA75B}">
      <dgm:prSet/>
      <dgm:spPr/>
      <dgm:t>
        <a:bodyPr/>
        <a:lstStyle/>
        <a:p>
          <a:endParaRPr lang="en-GB"/>
        </a:p>
      </dgm:t>
    </dgm:pt>
    <dgm:pt modelId="{186632E5-DD72-4CC7-BC64-53E591ADC2B0}">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de-DE" sz="2400" dirty="0" smtClean="0"/>
            <a:t>2. Co-</a:t>
          </a:r>
          <a:r>
            <a:rPr lang="de-DE" sz="2400" dirty="0" err="1" smtClean="0"/>
            <a:t>benefits</a:t>
          </a:r>
          <a:endParaRPr lang="en-GB" sz="2400" dirty="0"/>
        </a:p>
      </dgm:t>
    </dgm:pt>
    <dgm:pt modelId="{A82D25F6-35FC-46FA-816A-BDC459139543}" type="parTrans" cxnId="{5DBD8F05-3B68-43FA-B3F7-1DE76C86FC44}">
      <dgm:prSet/>
      <dgm:spPr/>
      <dgm:t>
        <a:bodyPr/>
        <a:lstStyle/>
        <a:p>
          <a:endParaRPr lang="en-GB"/>
        </a:p>
      </dgm:t>
    </dgm:pt>
    <dgm:pt modelId="{A0E3AC56-F723-4299-BF2D-6AE884F508C6}" type="sibTrans" cxnId="{5DBD8F05-3B68-43FA-B3F7-1DE76C86FC44}">
      <dgm:prSet/>
      <dgm:spPr/>
      <dgm:t>
        <a:bodyPr/>
        <a:lstStyle/>
        <a:p>
          <a:endParaRPr lang="en-GB"/>
        </a:p>
      </dgm:t>
    </dgm:pt>
    <dgm:pt modelId="{2123900C-098B-4CCB-A436-55C2EEA3FC23}">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de-DE" sz="2400" dirty="0" smtClean="0"/>
            <a:t>7. </a:t>
          </a:r>
          <a:r>
            <a:rPr lang="de-DE" sz="2400" dirty="0" err="1" smtClean="0"/>
            <a:t>Participation</a:t>
          </a:r>
          <a:endParaRPr lang="en-GB" sz="2400" dirty="0"/>
        </a:p>
      </dgm:t>
    </dgm:pt>
    <dgm:pt modelId="{CB3336BB-3EF9-495B-B792-98C3474DA757}" type="parTrans" cxnId="{DA2D71ED-FDD7-44B2-95FD-C078EC921CDB}">
      <dgm:prSet/>
      <dgm:spPr/>
      <dgm:t>
        <a:bodyPr/>
        <a:lstStyle/>
        <a:p>
          <a:endParaRPr lang="en-GB"/>
        </a:p>
      </dgm:t>
    </dgm:pt>
    <dgm:pt modelId="{B462AC09-2B7B-47EE-AB1B-33819A71B9AA}" type="sibTrans" cxnId="{DA2D71ED-FDD7-44B2-95FD-C078EC921CDB}">
      <dgm:prSet/>
      <dgm:spPr/>
      <dgm:t>
        <a:bodyPr/>
        <a:lstStyle/>
        <a:p>
          <a:endParaRPr lang="en-GB"/>
        </a:p>
      </dgm:t>
    </dgm:pt>
    <dgm:pt modelId="{2F3BA4BD-18B8-409A-9C81-3D90956000C3}" type="pres">
      <dgm:prSet presAssocID="{A984E719-55A3-424E-8D41-CB85FCB5689F}" presName="Name0" presStyleCnt="0">
        <dgm:presLayoutVars>
          <dgm:dir/>
          <dgm:resizeHandles val="exact"/>
        </dgm:presLayoutVars>
      </dgm:prSet>
      <dgm:spPr/>
      <dgm:t>
        <a:bodyPr/>
        <a:lstStyle/>
        <a:p>
          <a:endParaRPr lang="en-US"/>
        </a:p>
      </dgm:t>
    </dgm:pt>
    <dgm:pt modelId="{3970077A-F973-4E32-AF5C-020F3D7C97E7}" type="pres">
      <dgm:prSet presAssocID="{A984E719-55A3-424E-8D41-CB85FCB5689F}" presName="cycle" presStyleCnt="0"/>
      <dgm:spPr/>
      <dgm:t>
        <a:bodyPr/>
        <a:lstStyle/>
        <a:p>
          <a:endParaRPr lang="en-US"/>
        </a:p>
      </dgm:t>
    </dgm:pt>
    <dgm:pt modelId="{CD399804-8DC8-4DC0-953E-30AA4EDB67BD}" type="pres">
      <dgm:prSet presAssocID="{9C4E406F-7B38-4759-9850-C6376EC56571}" presName="nodeFirstNode" presStyleLbl="node1" presStyleIdx="0" presStyleCnt="11" custScaleX="216037" custScaleY="94565" custRadScaleRad="102209" custRadScaleInc="2776">
        <dgm:presLayoutVars>
          <dgm:bulletEnabled val="1"/>
        </dgm:presLayoutVars>
      </dgm:prSet>
      <dgm:spPr/>
      <dgm:t>
        <a:bodyPr/>
        <a:lstStyle/>
        <a:p>
          <a:endParaRPr lang="en-US"/>
        </a:p>
      </dgm:t>
    </dgm:pt>
    <dgm:pt modelId="{95CC4A4E-8B90-4123-8980-102BBC69648D}" type="pres">
      <dgm:prSet presAssocID="{08500DE5-8939-4810-B43C-F6E3E1F16CA7}" presName="sibTransFirstNode" presStyleLbl="bgShp" presStyleIdx="0" presStyleCnt="1"/>
      <dgm:spPr/>
      <dgm:t>
        <a:bodyPr/>
        <a:lstStyle/>
        <a:p>
          <a:endParaRPr lang="en-US"/>
        </a:p>
      </dgm:t>
    </dgm:pt>
    <dgm:pt modelId="{674BEFFB-3F03-4A4D-BDC3-229DB896AF86}" type="pres">
      <dgm:prSet presAssocID="{186632E5-DD72-4CC7-BC64-53E591ADC2B0}" presName="nodeFollowingNodes" presStyleLbl="node1" presStyleIdx="1" presStyleCnt="11" custScaleX="158070" custScaleY="114604" custRadScaleRad="97417" custRadScaleInc="24047">
        <dgm:presLayoutVars>
          <dgm:bulletEnabled val="1"/>
        </dgm:presLayoutVars>
      </dgm:prSet>
      <dgm:spPr/>
      <dgm:t>
        <a:bodyPr/>
        <a:lstStyle/>
        <a:p>
          <a:endParaRPr lang="en-US"/>
        </a:p>
      </dgm:t>
    </dgm:pt>
    <dgm:pt modelId="{D42615A0-5055-4FA6-963A-3072868626B6}" type="pres">
      <dgm:prSet presAssocID="{0882A30D-4EDC-46EE-AA5C-DA1593CF5170}" presName="nodeFollowingNodes" presStyleLbl="node1" presStyleIdx="2" presStyleCnt="11" custScaleX="155760" custScaleY="110305" custRadScaleRad="102387" custRadScaleInc="30032">
        <dgm:presLayoutVars>
          <dgm:bulletEnabled val="1"/>
        </dgm:presLayoutVars>
      </dgm:prSet>
      <dgm:spPr/>
      <dgm:t>
        <a:bodyPr/>
        <a:lstStyle/>
        <a:p>
          <a:endParaRPr lang="en-GB"/>
        </a:p>
      </dgm:t>
    </dgm:pt>
    <dgm:pt modelId="{E81723EF-422B-489F-B5BB-66CBB0342C01}" type="pres">
      <dgm:prSet presAssocID="{F4DFDB88-9623-4261-86B4-3FBB8C61D918}" presName="nodeFollowingNodes" presStyleLbl="node1" presStyleIdx="3" presStyleCnt="11" custScaleX="110004" custScaleY="113947">
        <dgm:presLayoutVars>
          <dgm:bulletEnabled val="1"/>
        </dgm:presLayoutVars>
      </dgm:prSet>
      <dgm:spPr/>
      <dgm:t>
        <a:bodyPr/>
        <a:lstStyle/>
        <a:p>
          <a:endParaRPr lang="en-GB"/>
        </a:p>
      </dgm:t>
    </dgm:pt>
    <dgm:pt modelId="{22EC2044-DBAA-46AB-ABD3-91266E98BD7D}" type="pres">
      <dgm:prSet presAssocID="{FCE5BD58-6DAE-4A4B-89D5-9130919B1C5E}" presName="nodeFollowingNodes" presStyleLbl="node1" presStyleIdx="4" presStyleCnt="11" custScaleX="266274" custScaleY="100490" custRadScaleRad="104108" custRadScaleInc="-20649">
        <dgm:presLayoutVars>
          <dgm:bulletEnabled val="1"/>
        </dgm:presLayoutVars>
      </dgm:prSet>
      <dgm:spPr/>
      <dgm:t>
        <a:bodyPr/>
        <a:lstStyle/>
        <a:p>
          <a:endParaRPr lang="en-GB"/>
        </a:p>
      </dgm:t>
    </dgm:pt>
    <dgm:pt modelId="{41957BB6-8913-42CA-B0D5-0405849B33DB}" type="pres">
      <dgm:prSet presAssocID="{E2078B4C-3DBD-404C-A2ED-424D25DF028D}" presName="nodeFollowingNodes" presStyleLbl="node1" presStyleIdx="5" presStyleCnt="11" custScaleX="215687" custRadScaleRad="102352" custRadScaleInc="4948">
        <dgm:presLayoutVars>
          <dgm:bulletEnabled val="1"/>
        </dgm:presLayoutVars>
      </dgm:prSet>
      <dgm:spPr/>
      <dgm:t>
        <a:bodyPr/>
        <a:lstStyle/>
        <a:p>
          <a:endParaRPr lang="en-US"/>
        </a:p>
      </dgm:t>
    </dgm:pt>
    <dgm:pt modelId="{5D17EECF-B769-4F3B-AD48-DAF3C5BBBCE4}" type="pres">
      <dgm:prSet presAssocID="{2123900C-098B-4CCB-A436-55C2EEA3FC23}" presName="nodeFollowingNodes" presStyleLbl="node1" presStyleIdx="6" presStyleCnt="11" custScaleX="223705" custScaleY="132544" custRadScaleRad="106087" custRadScaleInc="80680">
        <dgm:presLayoutVars>
          <dgm:bulletEnabled val="1"/>
        </dgm:presLayoutVars>
      </dgm:prSet>
      <dgm:spPr/>
      <dgm:t>
        <a:bodyPr/>
        <a:lstStyle/>
        <a:p>
          <a:endParaRPr lang="en-GB"/>
        </a:p>
      </dgm:t>
    </dgm:pt>
    <dgm:pt modelId="{7015552B-C9D0-459E-A5A7-C8414A6F2232}" type="pres">
      <dgm:prSet presAssocID="{BE9BA589-1B6B-4672-AD51-298334ABD2BC}" presName="nodeFollowingNodes" presStyleLbl="node1" presStyleIdx="7" presStyleCnt="11" custScaleX="120892" custRadScaleRad="106783" custRadScaleInc="86903">
        <dgm:presLayoutVars>
          <dgm:bulletEnabled val="1"/>
        </dgm:presLayoutVars>
      </dgm:prSet>
      <dgm:spPr/>
      <dgm:t>
        <a:bodyPr/>
        <a:lstStyle/>
        <a:p>
          <a:endParaRPr lang="en-US"/>
        </a:p>
      </dgm:t>
    </dgm:pt>
    <dgm:pt modelId="{E46B6C18-4FBA-4518-A111-74BD9CD95F9C}" type="pres">
      <dgm:prSet presAssocID="{568DB587-F149-4E62-93EB-F9F8B92A16B4}" presName="nodeFollowingNodes" presStyleLbl="node1" presStyleIdx="8" presStyleCnt="11" custScaleX="131332" custRadScaleRad="105217" custRadScaleInc="64514">
        <dgm:presLayoutVars>
          <dgm:bulletEnabled val="1"/>
        </dgm:presLayoutVars>
      </dgm:prSet>
      <dgm:spPr/>
      <dgm:t>
        <a:bodyPr/>
        <a:lstStyle/>
        <a:p>
          <a:endParaRPr lang="en-US"/>
        </a:p>
      </dgm:t>
    </dgm:pt>
    <dgm:pt modelId="{73E8287F-D324-4DD8-ABC6-0CAFE9E1696B}" type="pres">
      <dgm:prSet presAssocID="{D056F902-4129-453B-8258-44950AE29038}" presName="nodeFollowingNodes" presStyleLbl="node1" presStyleIdx="9" presStyleCnt="11" custScaleX="147618" custScaleY="87850" custRadScaleRad="107814" custRadScaleInc="48798">
        <dgm:presLayoutVars>
          <dgm:bulletEnabled val="1"/>
        </dgm:presLayoutVars>
      </dgm:prSet>
      <dgm:spPr/>
      <dgm:t>
        <a:bodyPr/>
        <a:lstStyle/>
        <a:p>
          <a:endParaRPr lang="en-US"/>
        </a:p>
      </dgm:t>
    </dgm:pt>
    <dgm:pt modelId="{D04B4F19-B54C-4DC1-BE87-275E6DC85456}" type="pres">
      <dgm:prSet presAssocID="{2D9CCBD2-7BFB-402A-85C5-E06C80EF2BE0}" presName="nodeFollowingNodes" presStyleLbl="node1" presStyleIdx="10" presStyleCnt="11" custScaleX="169419" custScaleY="295449" custRadScaleRad="3095" custRadScaleInc="567317">
        <dgm:presLayoutVars>
          <dgm:bulletEnabled val="1"/>
        </dgm:presLayoutVars>
      </dgm:prSet>
      <dgm:spPr/>
      <dgm:t>
        <a:bodyPr/>
        <a:lstStyle/>
        <a:p>
          <a:endParaRPr lang="en-GB"/>
        </a:p>
      </dgm:t>
    </dgm:pt>
  </dgm:ptLst>
  <dgm:cxnLst>
    <dgm:cxn modelId="{82469117-8634-4352-8584-1EBA6F4D14CA}" srcId="{A984E719-55A3-424E-8D41-CB85FCB5689F}" destId="{D056F902-4129-453B-8258-44950AE29038}" srcOrd="9" destOrd="0" parTransId="{F6372C60-FEC9-4DAA-A056-3C094332D20F}" sibTransId="{38C67E4F-7C8C-4BBE-9E69-9AAA263EE2BD}"/>
    <dgm:cxn modelId="{A6562CAF-6BB2-4FF2-860B-9BECEF4F258D}" type="presOf" srcId="{08500DE5-8939-4810-B43C-F6E3E1F16CA7}" destId="{95CC4A4E-8B90-4123-8980-102BBC69648D}" srcOrd="0" destOrd="0" presId="urn:microsoft.com/office/officeart/2005/8/layout/cycle3"/>
    <dgm:cxn modelId="{442A7464-B626-4266-9BB8-EA75A86B35CB}" srcId="{A984E719-55A3-424E-8D41-CB85FCB5689F}" destId="{2D9CCBD2-7BFB-402A-85C5-E06C80EF2BE0}" srcOrd="10" destOrd="0" parTransId="{E727277A-A81C-44BD-BF3C-50AE0D7E00AD}" sibTransId="{707D6D3A-1F71-4354-856F-EBBB5D9F78C1}"/>
    <dgm:cxn modelId="{3DE88BBE-A1AB-4286-A09A-E9539C8C9362}" srcId="{A984E719-55A3-424E-8D41-CB85FCB5689F}" destId="{568DB587-F149-4E62-93EB-F9F8B92A16B4}" srcOrd="8" destOrd="0" parTransId="{EEF27741-9573-4576-A14C-36B8154D4912}" sibTransId="{29534847-165C-48C3-9DB8-3B3987FBBEF2}"/>
    <dgm:cxn modelId="{02015BA0-6A08-4822-A181-CC6DF87CED78}" type="presOf" srcId="{0882A30D-4EDC-46EE-AA5C-DA1593CF5170}" destId="{D42615A0-5055-4FA6-963A-3072868626B6}" srcOrd="0" destOrd="0" presId="urn:microsoft.com/office/officeart/2005/8/layout/cycle3"/>
    <dgm:cxn modelId="{7F3A1CA9-C428-4381-93F9-DBEFFEBB0705}" srcId="{A984E719-55A3-424E-8D41-CB85FCB5689F}" destId="{9C4E406F-7B38-4759-9850-C6376EC56571}" srcOrd="0" destOrd="0" parTransId="{F0265BCF-F3AB-48EA-A5D9-4A03F442EE63}" sibTransId="{08500DE5-8939-4810-B43C-F6E3E1F16CA7}"/>
    <dgm:cxn modelId="{12B1AA0A-CF67-4747-83BF-CDC32580BB2D}" srcId="{A984E719-55A3-424E-8D41-CB85FCB5689F}" destId="{BE9BA589-1B6B-4672-AD51-298334ABD2BC}" srcOrd="7" destOrd="0" parTransId="{FAFBEB51-989C-4227-9DDB-9C017074F91C}" sibTransId="{8E6E901F-79A1-40CD-9A86-9ECB21BE3757}"/>
    <dgm:cxn modelId="{0F0AA122-8EF8-48B2-BE50-443BF31DAA61}" type="presOf" srcId="{568DB587-F149-4E62-93EB-F9F8B92A16B4}" destId="{E46B6C18-4FBA-4518-A111-74BD9CD95F9C}" srcOrd="0" destOrd="0" presId="urn:microsoft.com/office/officeart/2005/8/layout/cycle3"/>
    <dgm:cxn modelId="{3D945BE2-A90B-40BD-AC60-BC12E92D61BC}" srcId="{A984E719-55A3-424E-8D41-CB85FCB5689F}" destId="{FCE5BD58-6DAE-4A4B-89D5-9130919B1C5E}" srcOrd="4" destOrd="0" parTransId="{13207446-1492-44B5-952D-C16034C43FEF}" sibTransId="{963483B5-ED20-43C1-B4A9-29674E465EF7}"/>
    <dgm:cxn modelId="{C9D0C8D1-F29F-452E-8E33-5E771140277D}" srcId="{A984E719-55A3-424E-8D41-CB85FCB5689F}" destId="{F4DFDB88-9623-4261-86B4-3FBB8C61D918}" srcOrd="3" destOrd="0" parTransId="{F27D8EC2-2721-4E52-B716-4D893B4E2112}" sibTransId="{0FD3E8FF-945A-4E18-9454-69E615C7DD02}"/>
    <dgm:cxn modelId="{135D8ED7-DB17-4403-811C-86702C0BD619}" type="presOf" srcId="{BE9BA589-1B6B-4672-AD51-298334ABD2BC}" destId="{7015552B-C9D0-459E-A5A7-C8414A6F2232}" srcOrd="0" destOrd="0" presId="urn:microsoft.com/office/officeart/2005/8/layout/cycle3"/>
    <dgm:cxn modelId="{0C488AED-5F4F-444C-B32D-22707B0E8B7E}" type="presOf" srcId="{2D9CCBD2-7BFB-402A-85C5-E06C80EF2BE0}" destId="{D04B4F19-B54C-4DC1-BE87-275E6DC85456}" srcOrd="0" destOrd="0" presId="urn:microsoft.com/office/officeart/2005/8/layout/cycle3"/>
    <dgm:cxn modelId="{2AE1826F-E7CA-4992-83D9-B2197782751E}" type="presOf" srcId="{186632E5-DD72-4CC7-BC64-53E591ADC2B0}" destId="{674BEFFB-3F03-4A4D-BDC3-229DB896AF86}" srcOrd="0" destOrd="0" presId="urn:microsoft.com/office/officeart/2005/8/layout/cycle3"/>
    <dgm:cxn modelId="{C871EE3E-8A11-4BE4-B809-76015BF7D9DD}" srcId="{A984E719-55A3-424E-8D41-CB85FCB5689F}" destId="{E2078B4C-3DBD-404C-A2ED-424D25DF028D}" srcOrd="5" destOrd="0" parTransId="{513B967B-EA48-4177-BA40-5D50D75ED2F3}" sibTransId="{3DE46C1E-F53B-4A5F-AF75-D4B19974A142}"/>
    <dgm:cxn modelId="{612B4FEA-CC0A-40B5-BED6-8F8FDD9788F5}" type="presOf" srcId="{9C4E406F-7B38-4759-9850-C6376EC56571}" destId="{CD399804-8DC8-4DC0-953E-30AA4EDB67BD}" srcOrd="0" destOrd="0" presId="urn:microsoft.com/office/officeart/2005/8/layout/cycle3"/>
    <dgm:cxn modelId="{5DBD8F05-3B68-43FA-B3F7-1DE76C86FC44}" srcId="{A984E719-55A3-424E-8D41-CB85FCB5689F}" destId="{186632E5-DD72-4CC7-BC64-53E591ADC2B0}" srcOrd="1" destOrd="0" parTransId="{A82D25F6-35FC-46FA-816A-BDC459139543}" sibTransId="{A0E3AC56-F723-4299-BF2D-6AE884F508C6}"/>
    <dgm:cxn modelId="{75C7A096-BD95-44BB-9554-4FD88F9C0AF0}" type="presOf" srcId="{F4DFDB88-9623-4261-86B4-3FBB8C61D918}" destId="{E81723EF-422B-489F-B5BB-66CBB0342C01}" srcOrd="0" destOrd="0" presId="urn:microsoft.com/office/officeart/2005/8/layout/cycle3"/>
    <dgm:cxn modelId="{360E194A-A3B9-4CFF-B38A-96576AFBBBC8}" type="presOf" srcId="{A984E719-55A3-424E-8D41-CB85FCB5689F}" destId="{2F3BA4BD-18B8-409A-9C81-3D90956000C3}" srcOrd="0" destOrd="0" presId="urn:microsoft.com/office/officeart/2005/8/layout/cycle3"/>
    <dgm:cxn modelId="{3D66717F-824C-4484-BD1B-03361C341F56}" type="presOf" srcId="{D056F902-4129-453B-8258-44950AE29038}" destId="{73E8287F-D324-4DD8-ABC6-0CAFE9E1696B}" srcOrd="0" destOrd="0" presId="urn:microsoft.com/office/officeart/2005/8/layout/cycle3"/>
    <dgm:cxn modelId="{DA2D71ED-FDD7-44B2-95FD-C078EC921CDB}" srcId="{A984E719-55A3-424E-8D41-CB85FCB5689F}" destId="{2123900C-098B-4CCB-A436-55C2EEA3FC23}" srcOrd="6" destOrd="0" parTransId="{CB3336BB-3EF9-495B-B792-98C3474DA757}" sibTransId="{B462AC09-2B7B-47EE-AB1B-33819A71B9AA}"/>
    <dgm:cxn modelId="{A4B27564-9C6D-49D4-9A1D-BF3DA30993F2}" type="presOf" srcId="{FCE5BD58-6DAE-4A4B-89D5-9130919B1C5E}" destId="{22EC2044-DBAA-46AB-ABD3-91266E98BD7D}" srcOrd="0" destOrd="0" presId="urn:microsoft.com/office/officeart/2005/8/layout/cycle3"/>
    <dgm:cxn modelId="{088B7C37-25ED-4CC6-AA14-767A0292A8DB}" type="presOf" srcId="{E2078B4C-3DBD-404C-A2ED-424D25DF028D}" destId="{41957BB6-8913-42CA-B0D5-0405849B33DB}" srcOrd="0" destOrd="0" presId="urn:microsoft.com/office/officeart/2005/8/layout/cycle3"/>
    <dgm:cxn modelId="{A64FFC8B-855F-4E54-B7C7-0A18017EA75B}" srcId="{A984E719-55A3-424E-8D41-CB85FCB5689F}" destId="{0882A30D-4EDC-46EE-AA5C-DA1593CF5170}" srcOrd="2" destOrd="0" parTransId="{0D3327C9-55AF-4BB1-99F4-695E9B8E2013}" sibTransId="{CA907C9B-0E34-4648-9D5A-BD73F4413A25}"/>
    <dgm:cxn modelId="{1B6726DF-81DC-4B56-A722-6A0D2C321377}" type="presOf" srcId="{2123900C-098B-4CCB-A436-55C2EEA3FC23}" destId="{5D17EECF-B769-4F3B-AD48-DAF3C5BBBCE4}" srcOrd="0" destOrd="0" presId="urn:microsoft.com/office/officeart/2005/8/layout/cycle3"/>
    <dgm:cxn modelId="{47237879-C02A-44A1-9548-1D35F1BD5E59}" type="presParOf" srcId="{2F3BA4BD-18B8-409A-9C81-3D90956000C3}" destId="{3970077A-F973-4E32-AF5C-020F3D7C97E7}" srcOrd="0" destOrd="0" presId="urn:microsoft.com/office/officeart/2005/8/layout/cycle3"/>
    <dgm:cxn modelId="{84B80F95-16C2-4DB1-9FEE-D74DC82FDED3}" type="presParOf" srcId="{3970077A-F973-4E32-AF5C-020F3D7C97E7}" destId="{CD399804-8DC8-4DC0-953E-30AA4EDB67BD}" srcOrd="0" destOrd="0" presId="urn:microsoft.com/office/officeart/2005/8/layout/cycle3"/>
    <dgm:cxn modelId="{3229D80F-2068-4563-8831-68080068C2A9}" type="presParOf" srcId="{3970077A-F973-4E32-AF5C-020F3D7C97E7}" destId="{95CC4A4E-8B90-4123-8980-102BBC69648D}" srcOrd="1" destOrd="0" presId="urn:microsoft.com/office/officeart/2005/8/layout/cycle3"/>
    <dgm:cxn modelId="{563FFE59-88E5-4F96-A975-41CD67C45C78}" type="presParOf" srcId="{3970077A-F973-4E32-AF5C-020F3D7C97E7}" destId="{674BEFFB-3F03-4A4D-BDC3-229DB896AF86}" srcOrd="2" destOrd="0" presId="urn:microsoft.com/office/officeart/2005/8/layout/cycle3"/>
    <dgm:cxn modelId="{CCCFEC41-1476-49F6-B8F4-4826797E8C01}" type="presParOf" srcId="{3970077A-F973-4E32-AF5C-020F3D7C97E7}" destId="{D42615A0-5055-4FA6-963A-3072868626B6}" srcOrd="3" destOrd="0" presId="urn:microsoft.com/office/officeart/2005/8/layout/cycle3"/>
    <dgm:cxn modelId="{B6EA0190-8429-4729-8DF6-C5A708D69769}" type="presParOf" srcId="{3970077A-F973-4E32-AF5C-020F3D7C97E7}" destId="{E81723EF-422B-489F-B5BB-66CBB0342C01}" srcOrd="4" destOrd="0" presId="urn:microsoft.com/office/officeart/2005/8/layout/cycle3"/>
    <dgm:cxn modelId="{DE5BC1A3-1CAB-40BA-848B-10DE774FAB67}" type="presParOf" srcId="{3970077A-F973-4E32-AF5C-020F3D7C97E7}" destId="{22EC2044-DBAA-46AB-ABD3-91266E98BD7D}" srcOrd="5" destOrd="0" presId="urn:microsoft.com/office/officeart/2005/8/layout/cycle3"/>
    <dgm:cxn modelId="{69FBDD4C-C6BE-496C-BF12-03DC8D26BE66}" type="presParOf" srcId="{3970077A-F973-4E32-AF5C-020F3D7C97E7}" destId="{41957BB6-8913-42CA-B0D5-0405849B33DB}" srcOrd="6" destOrd="0" presId="urn:microsoft.com/office/officeart/2005/8/layout/cycle3"/>
    <dgm:cxn modelId="{AD7E7865-31CE-46A1-8102-506006690045}" type="presParOf" srcId="{3970077A-F973-4E32-AF5C-020F3D7C97E7}" destId="{5D17EECF-B769-4F3B-AD48-DAF3C5BBBCE4}" srcOrd="7" destOrd="0" presId="urn:microsoft.com/office/officeart/2005/8/layout/cycle3"/>
    <dgm:cxn modelId="{314A68F7-D43D-44BF-B20A-1477014AFD85}" type="presParOf" srcId="{3970077A-F973-4E32-AF5C-020F3D7C97E7}" destId="{7015552B-C9D0-459E-A5A7-C8414A6F2232}" srcOrd="8" destOrd="0" presId="urn:microsoft.com/office/officeart/2005/8/layout/cycle3"/>
    <dgm:cxn modelId="{DA47DD9E-FE4E-42AB-B179-1DD1976A84AE}" type="presParOf" srcId="{3970077A-F973-4E32-AF5C-020F3D7C97E7}" destId="{E46B6C18-4FBA-4518-A111-74BD9CD95F9C}" srcOrd="9" destOrd="0" presId="urn:microsoft.com/office/officeart/2005/8/layout/cycle3"/>
    <dgm:cxn modelId="{0A3B1F05-8C43-43E7-B146-EF8256DCCD8C}" type="presParOf" srcId="{3970077A-F973-4E32-AF5C-020F3D7C97E7}" destId="{73E8287F-D324-4DD8-ABC6-0CAFE9E1696B}" srcOrd="10" destOrd="0" presId="urn:microsoft.com/office/officeart/2005/8/layout/cycle3"/>
    <dgm:cxn modelId="{D7847396-B49C-4598-9206-2596E441223F}" type="presParOf" srcId="{3970077A-F973-4E32-AF5C-020F3D7C97E7}" destId="{D04B4F19-B54C-4DC1-BE87-275E6DC85456}" srcOrd="11"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C4A4E-8B90-4123-8980-102BBC69648D}">
      <dsp:nvSpPr>
        <dsp:cNvPr id="0" name=""/>
        <dsp:cNvSpPr/>
      </dsp:nvSpPr>
      <dsp:spPr>
        <a:xfrm>
          <a:off x="1350779" y="-370710"/>
          <a:ext cx="5467421" cy="5467421"/>
        </a:xfrm>
        <a:prstGeom prst="circularArrow">
          <a:avLst>
            <a:gd name="adj1" fmla="val 5544"/>
            <a:gd name="adj2" fmla="val 330680"/>
            <a:gd name="adj3" fmla="val 13776265"/>
            <a:gd name="adj4" fmla="val 17385757"/>
            <a:gd name="adj5" fmla="val 5757"/>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sp>
    <dsp:sp modelId="{CD399804-8DC8-4DC0-953E-30AA4EDB67BD}">
      <dsp:nvSpPr>
        <dsp:cNvPr id="0" name=""/>
        <dsp:cNvSpPr/>
      </dsp:nvSpPr>
      <dsp:spPr>
        <a:xfrm>
          <a:off x="2804581" y="23406"/>
          <a:ext cx="2559816" cy="560249"/>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 Assessment</a:t>
          </a:r>
          <a:endParaRPr lang="en-GB" sz="2400" kern="1200" dirty="0"/>
        </a:p>
      </dsp:txBody>
      <dsp:txXfrm>
        <a:off x="2831930" y="50755"/>
        <a:ext cx="2505118" cy="505551"/>
      </dsp:txXfrm>
    </dsp:sp>
    <dsp:sp modelId="{674BEFFB-3F03-4A4D-BDC3-229DB896AF86}">
      <dsp:nvSpPr>
        <dsp:cNvPr id="0" name=""/>
        <dsp:cNvSpPr/>
      </dsp:nvSpPr>
      <dsp:spPr>
        <a:xfrm>
          <a:off x="4571551" y="605411"/>
          <a:ext cx="1872967" cy="678969"/>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2. Co-</a:t>
          </a:r>
          <a:r>
            <a:rPr lang="de-DE" sz="2400" kern="1200" dirty="0" err="1" smtClean="0"/>
            <a:t>benefits</a:t>
          </a:r>
          <a:endParaRPr lang="en-GB" sz="2400" kern="1200" dirty="0"/>
        </a:p>
      </dsp:txBody>
      <dsp:txXfrm>
        <a:off x="4604696" y="638556"/>
        <a:ext cx="1806677" cy="612679"/>
      </dsp:txXfrm>
    </dsp:sp>
    <dsp:sp modelId="{D42615A0-5055-4FA6-963A-3072868626B6}">
      <dsp:nvSpPr>
        <dsp:cNvPr id="0" name=""/>
        <dsp:cNvSpPr/>
      </dsp:nvSpPr>
      <dsp:spPr>
        <a:xfrm>
          <a:off x="5427011" y="1720170"/>
          <a:ext cx="1845596" cy="653500"/>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3. Trade-offs</a:t>
          </a:r>
          <a:endParaRPr lang="en-GB" sz="2400" kern="1200" dirty="0"/>
        </a:p>
      </dsp:txBody>
      <dsp:txXfrm>
        <a:off x="5458912" y="1752071"/>
        <a:ext cx="1781794" cy="589698"/>
      </dsp:txXfrm>
    </dsp:sp>
    <dsp:sp modelId="{E81723EF-422B-489F-B5BB-66CBB0342C01}">
      <dsp:nvSpPr>
        <dsp:cNvPr id="0" name=""/>
        <dsp:cNvSpPr/>
      </dsp:nvSpPr>
      <dsp:spPr>
        <a:xfrm>
          <a:off x="5705927" y="2680577"/>
          <a:ext cx="1303434" cy="675077"/>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4. Goals</a:t>
          </a:r>
          <a:endParaRPr lang="en-GB" sz="2400" kern="1200" dirty="0"/>
        </a:p>
      </dsp:txBody>
      <dsp:txXfrm>
        <a:off x="5738882" y="2713532"/>
        <a:ext cx="1237524" cy="609167"/>
      </dsp:txXfrm>
    </dsp:sp>
    <dsp:sp modelId="{22EC2044-DBAA-46AB-ABD3-91266E98BD7D}">
      <dsp:nvSpPr>
        <dsp:cNvPr id="0" name=""/>
        <dsp:cNvSpPr/>
      </dsp:nvSpPr>
      <dsp:spPr>
        <a:xfrm>
          <a:off x="4467561" y="3770944"/>
          <a:ext cx="3155073" cy="595351"/>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5. </a:t>
          </a:r>
          <a:r>
            <a:rPr lang="de-DE" sz="2400" kern="1200" dirty="0" err="1" smtClean="0"/>
            <a:t>Responsibilities</a:t>
          </a:r>
          <a:endParaRPr lang="en-GB" sz="2400" kern="1200" dirty="0"/>
        </a:p>
      </dsp:txBody>
      <dsp:txXfrm>
        <a:off x="4496624" y="3800007"/>
        <a:ext cx="3096947" cy="537225"/>
      </dsp:txXfrm>
    </dsp:sp>
    <dsp:sp modelId="{41957BB6-8913-42CA-B0D5-0405849B33DB}">
      <dsp:nvSpPr>
        <dsp:cNvPr id="0" name=""/>
        <dsp:cNvSpPr/>
      </dsp:nvSpPr>
      <dsp:spPr>
        <a:xfrm>
          <a:off x="3384794" y="4627161"/>
          <a:ext cx="2555669" cy="592448"/>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6. </a:t>
          </a:r>
          <a:r>
            <a:rPr lang="de-DE" sz="2400" kern="1200" dirty="0" err="1" smtClean="0"/>
            <a:t>Coordination</a:t>
          </a:r>
          <a:endParaRPr lang="en-GB" sz="2400" kern="1200" dirty="0"/>
        </a:p>
      </dsp:txBody>
      <dsp:txXfrm>
        <a:off x="3413715" y="4656082"/>
        <a:ext cx="2497827" cy="534606"/>
      </dsp:txXfrm>
    </dsp:sp>
    <dsp:sp modelId="{5D17EECF-B769-4F3B-AD48-DAF3C5BBBCE4}">
      <dsp:nvSpPr>
        <dsp:cNvPr id="0" name=""/>
        <dsp:cNvSpPr/>
      </dsp:nvSpPr>
      <dsp:spPr>
        <a:xfrm>
          <a:off x="1115924" y="4172601"/>
          <a:ext cx="2650674" cy="785255"/>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7. </a:t>
          </a:r>
          <a:r>
            <a:rPr lang="de-DE" sz="2400" kern="1200" dirty="0" err="1" smtClean="0"/>
            <a:t>Participation</a:t>
          </a:r>
          <a:endParaRPr lang="en-GB" sz="2400" kern="1200" dirty="0"/>
        </a:p>
      </dsp:txBody>
      <dsp:txXfrm>
        <a:off x="1154257" y="4210934"/>
        <a:ext cx="2574008" cy="708589"/>
      </dsp:txXfrm>
    </dsp:sp>
    <dsp:sp modelId="{7015552B-C9D0-459E-A5A7-C8414A6F2232}">
      <dsp:nvSpPr>
        <dsp:cNvPr id="0" name=""/>
        <dsp:cNvSpPr/>
      </dsp:nvSpPr>
      <dsp:spPr>
        <a:xfrm>
          <a:off x="926983" y="3027661"/>
          <a:ext cx="1432446" cy="59244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8. Supply</a:t>
          </a:r>
          <a:endParaRPr lang="en-GB" sz="2400" kern="1200" dirty="0"/>
        </a:p>
      </dsp:txBody>
      <dsp:txXfrm>
        <a:off x="955904" y="3056582"/>
        <a:ext cx="1374604" cy="534606"/>
      </dsp:txXfrm>
    </dsp:sp>
    <dsp:sp modelId="{E46B6C18-4FBA-4518-A111-74BD9CD95F9C}">
      <dsp:nvSpPr>
        <dsp:cNvPr id="0" name=""/>
        <dsp:cNvSpPr/>
      </dsp:nvSpPr>
      <dsp:spPr>
        <a:xfrm>
          <a:off x="865110" y="1914753"/>
          <a:ext cx="1556149" cy="59244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9. Demand</a:t>
          </a:r>
          <a:endParaRPr lang="en-GB" sz="2400" kern="1200" dirty="0"/>
        </a:p>
      </dsp:txBody>
      <dsp:txXfrm>
        <a:off x="894031" y="1943674"/>
        <a:ext cx="1498307" cy="534606"/>
      </dsp:txXfrm>
    </dsp:sp>
    <dsp:sp modelId="{73E8287F-D324-4DD8-ABC6-0CAFE9E1696B}">
      <dsp:nvSpPr>
        <dsp:cNvPr id="0" name=""/>
        <dsp:cNvSpPr/>
      </dsp:nvSpPr>
      <dsp:spPr>
        <a:xfrm>
          <a:off x="1226888" y="837850"/>
          <a:ext cx="1749121" cy="520466"/>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10. </a:t>
          </a:r>
          <a:r>
            <a:rPr lang="de-DE" sz="2400" kern="1200" dirty="0" err="1" smtClean="0"/>
            <a:t>Markets</a:t>
          </a:r>
          <a:endParaRPr lang="en-GB" sz="2400" kern="1200" dirty="0"/>
        </a:p>
      </dsp:txBody>
      <dsp:txXfrm>
        <a:off x="1252295" y="863257"/>
        <a:ext cx="1698307" cy="469652"/>
      </dsp:txXfrm>
    </dsp:sp>
    <dsp:sp modelId="{D04B4F19-B54C-4DC1-BE87-275E6DC85456}">
      <dsp:nvSpPr>
        <dsp:cNvPr id="0" name=""/>
        <dsp:cNvSpPr/>
      </dsp:nvSpPr>
      <dsp:spPr>
        <a:xfrm>
          <a:off x="3094913" y="1864288"/>
          <a:ext cx="2007441" cy="1750383"/>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11. Monitoring &amp; Evaluation</a:t>
          </a:r>
          <a:endParaRPr lang="en-GB" sz="2400" kern="1200" dirty="0"/>
        </a:p>
      </dsp:txBody>
      <dsp:txXfrm>
        <a:off x="3180360" y="1949735"/>
        <a:ext cx="1836547" cy="157948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79" name="Rectangle 3"/>
          <p:cNvSpPr>
            <a:spLocks noGrp="1" noChangeArrowheads="1"/>
          </p:cNvSpPr>
          <p:nvPr>
            <p:ph type="dt" sz="quarter" idx="1"/>
          </p:nvPr>
        </p:nvSpPr>
        <p:spPr bwMode="auto">
          <a:xfrm>
            <a:off x="3767138" y="0"/>
            <a:ext cx="2881312"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algn="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0" name="Rectangle 4"/>
          <p:cNvSpPr>
            <a:spLocks noGrp="1" noChangeArrowheads="1"/>
          </p:cNvSpPr>
          <p:nvPr>
            <p:ph type="ftr" sz="quarter" idx="2"/>
          </p:nvPr>
        </p:nvSpPr>
        <p:spPr bwMode="auto">
          <a:xfrm>
            <a:off x="0" y="9402763"/>
            <a:ext cx="2881313"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1" name="Rectangle 5"/>
          <p:cNvSpPr>
            <a:spLocks noGrp="1" noChangeArrowheads="1"/>
          </p:cNvSpPr>
          <p:nvPr>
            <p:ph type="sldNum" sz="quarter" idx="3"/>
          </p:nvPr>
        </p:nvSpPr>
        <p:spPr bwMode="auto">
          <a:xfrm>
            <a:off x="3767138" y="9402763"/>
            <a:ext cx="2881312"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algn="r" defTabSz="903288" eaLnBrk="1" hangingPunct="1">
              <a:defRPr sz="1100" smtClean="0">
                <a:solidFill>
                  <a:srgbClr val="00245B"/>
                </a:solidFill>
              </a:defRPr>
            </a:lvl1pPr>
          </a:lstStyle>
          <a:p>
            <a:pPr>
              <a:defRPr/>
            </a:pPr>
            <a:fld id="{2E1C5372-DDB0-4F28-8E25-288E992E95CA}" type="slidenum">
              <a:rPr lang="de-DE" altLang="de-DE"/>
              <a:pPr>
                <a:defRPr/>
              </a:pPr>
              <a:t>‹Nr.›</a:t>
            </a:fld>
            <a:endParaRPr lang="de-DE" altLang="de-DE"/>
          </a:p>
        </p:txBody>
      </p:sp>
    </p:spTree>
    <p:extLst>
      <p:ext uri="{BB962C8B-B14F-4D97-AF65-F5344CB8AC3E}">
        <p14:creationId xmlns:p14="http://schemas.microsoft.com/office/powerpoint/2010/main" val="1198423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defTabSz="904521" eaLnBrk="1" hangingPunct="1">
              <a:defRPr sz="1100">
                <a:latin typeface="Verdana" pitchFamily="34" charset="0"/>
                <a:ea typeface="+mn-ea"/>
                <a:cs typeface="+mn-cs"/>
              </a:defRPr>
            </a:lvl1pPr>
          </a:lstStyle>
          <a:p>
            <a:pPr>
              <a:defRPr/>
            </a:pPr>
            <a:endParaRPr lang="de-DE"/>
          </a:p>
        </p:txBody>
      </p:sp>
      <p:sp>
        <p:nvSpPr>
          <p:cNvPr id="34819" name="Rectangle 3"/>
          <p:cNvSpPr>
            <a:spLocks noGrp="1" noChangeArrowheads="1"/>
          </p:cNvSpPr>
          <p:nvPr>
            <p:ph type="dt" idx="1"/>
          </p:nvPr>
        </p:nvSpPr>
        <p:spPr bwMode="auto">
          <a:xfrm>
            <a:off x="3767138" y="0"/>
            <a:ext cx="2881312"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algn="r" defTabSz="904521" eaLnBrk="1" hangingPunct="1">
              <a:defRPr sz="1100">
                <a:latin typeface="Verdana" pitchFamily="34" charset="0"/>
                <a:ea typeface="+mn-ea"/>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852488" y="742950"/>
            <a:ext cx="4945062" cy="370998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21" name="Rectangle 5"/>
          <p:cNvSpPr>
            <a:spLocks noGrp="1" noChangeArrowheads="1"/>
          </p:cNvSpPr>
          <p:nvPr>
            <p:ph type="body" sz="quarter" idx="3"/>
          </p:nvPr>
        </p:nvSpPr>
        <p:spPr bwMode="auto">
          <a:xfrm>
            <a:off x="885825" y="4700588"/>
            <a:ext cx="4876800" cy="4452937"/>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p>
            <a:pPr lvl="0"/>
            <a:r>
              <a:rPr lang="de-DE" altLang="de-DE" noProof="0" smtClean="0"/>
              <a:t>Klicken Sie, um die Formate des Vorlagentextes zu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34822" name="Rectangle 6"/>
          <p:cNvSpPr>
            <a:spLocks noGrp="1" noChangeArrowheads="1"/>
          </p:cNvSpPr>
          <p:nvPr>
            <p:ph type="ftr" sz="quarter" idx="4"/>
          </p:nvPr>
        </p:nvSpPr>
        <p:spPr bwMode="auto">
          <a:xfrm>
            <a:off x="0" y="9402763"/>
            <a:ext cx="2881313"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defTabSz="904521" eaLnBrk="1" hangingPunct="1">
              <a:defRPr sz="1100">
                <a:latin typeface="Times New Roman" pitchFamily="18" charset="0"/>
                <a:ea typeface="+mn-ea"/>
                <a:cs typeface="+mn-cs"/>
              </a:defRPr>
            </a:lvl1pPr>
          </a:lstStyle>
          <a:p>
            <a:pPr>
              <a:defRPr/>
            </a:pPr>
            <a:endParaRPr lang="de-DE"/>
          </a:p>
        </p:txBody>
      </p:sp>
      <p:sp>
        <p:nvSpPr>
          <p:cNvPr id="34823" name="Rectangle 7"/>
          <p:cNvSpPr>
            <a:spLocks noGrp="1" noChangeArrowheads="1"/>
          </p:cNvSpPr>
          <p:nvPr>
            <p:ph type="sldNum" sz="quarter" idx="5"/>
          </p:nvPr>
        </p:nvSpPr>
        <p:spPr bwMode="auto">
          <a:xfrm>
            <a:off x="3767138" y="9402763"/>
            <a:ext cx="2881312"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algn="r" defTabSz="903288" eaLnBrk="1" hangingPunct="1">
              <a:defRPr sz="1100" smtClean="0">
                <a:latin typeface="Times New Roman" panose="02020603050405020304" pitchFamily="18" charset="0"/>
              </a:defRPr>
            </a:lvl1pPr>
          </a:lstStyle>
          <a:p>
            <a:pPr>
              <a:defRPr/>
            </a:pPr>
            <a:fld id="{22BA1CD1-1B35-4C0E-8225-E323EA381234}" type="slidenum">
              <a:rPr lang="de-DE" altLang="de-DE"/>
              <a:pPr>
                <a:defRPr/>
              </a:pPr>
              <a:t>‹Nr.›</a:t>
            </a:fld>
            <a:endParaRPr lang="de-DE" altLang="de-DE"/>
          </a:p>
        </p:txBody>
      </p:sp>
    </p:spTree>
    <p:extLst>
      <p:ext uri="{BB962C8B-B14F-4D97-AF65-F5344CB8AC3E}">
        <p14:creationId xmlns:p14="http://schemas.microsoft.com/office/powerpoint/2010/main" val="7903619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mtClean="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6227EE9-C1C1-4113-986D-06D4AB1C5A7F}" type="slidenum">
              <a:rPr lang="de-DE" altLang="de-DE">
                <a:latin typeface="Times New Roman" panose="02020603050405020304" pitchFamily="18" charset="0"/>
              </a:rPr>
              <a:pPr/>
              <a:t>1</a:t>
            </a:fld>
            <a:endParaRPr lang="de-DE" altLang="de-DE">
              <a:latin typeface="Times New Roman" panose="02020603050405020304" pitchFamily="18" charset="0"/>
            </a:endParaRPr>
          </a:p>
        </p:txBody>
      </p:sp>
    </p:spTree>
    <p:extLst>
      <p:ext uri="{BB962C8B-B14F-4D97-AF65-F5344CB8AC3E}">
        <p14:creationId xmlns:p14="http://schemas.microsoft.com/office/powerpoint/2010/main" val="4010125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We</a:t>
            </a:r>
            <a:r>
              <a:rPr lang="de-DE" dirty="0" smtClean="0"/>
              <a:t> </a:t>
            </a:r>
            <a:r>
              <a:rPr lang="de-DE" dirty="0" err="1" smtClean="0"/>
              <a:t>have</a:t>
            </a:r>
            <a:r>
              <a:rPr lang="de-DE" dirty="0" smtClean="0"/>
              <a:t> </a:t>
            </a:r>
            <a:r>
              <a:rPr lang="de-DE" dirty="0" err="1" smtClean="0"/>
              <a:t>evidence</a:t>
            </a:r>
            <a:r>
              <a:rPr lang="de-DE" dirty="0" smtClean="0"/>
              <a:t> </a:t>
            </a:r>
            <a:r>
              <a:rPr lang="de-DE" dirty="0" err="1" smtClean="0"/>
              <a:t>for</a:t>
            </a:r>
            <a:r>
              <a:rPr lang="de-DE" baseline="0" dirty="0" smtClean="0"/>
              <a:t> </a:t>
            </a:r>
            <a:r>
              <a:rPr lang="de-DE" baseline="0" dirty="0" err="1" smtClean="0"/>
              <a:t>job</a:t>
            </a:r>
            <a:r>
              <a:rPr lang="de-DE" baseline="0" dirty="0" smtClean="0"/>
              <a:t> </a:t>
            </a:r>
            <a:r>
              <a:rPr lang="de-DE" baseline="0" dirty="0" err="1" smtClean="0"/>
              <a:t>creation</a:t>
            </a:r>
            <a:r>
              <a:rPr lang="de-DE" baseline="0" dirty="0" smtClean="0"/>
              <a:t> </a:t>
            </a:r>
            <a:r>
              <a:rPr lang="de-DE" baseline="0" dirty="0" err="1" smtClean="0"/>
              <a:t>through</a:t>
            </a:r>
            <a:r>
              <a:rPr lang="de-DE" baseline="0" dirty="0" smtClean="0"/>
              <a:t> RE </a:t>
            </a:r>
            <a:r>
              <a:rPr lang="de-DE" baseline="0" dirty="0" err="1" smtClean="0"/>
              <a:t>and</a:t>
            </a:r>
            <a:r>
              <a:rPr lang="de-DE" baseline="0" dirty="0" smtClean="0"/>
              <a:t> EE </a:t>
            </a:r>
          </a:p>
          <a:p>
            <a:endParaRPr lang="de-DE" baseline="0" dirty="0" smtClean="0"/>
          </a:p>
          <a:p>
            <a:r>
              <a:rPr lang="en-US" dirty="0" smtClean="0"/>
              <a:t>Difficulties to define Green Jobs </a:t>
            </a:r>
          </a:p>
          <a:p>
            <a:pPr lvl="1"/>
            <a:r>
              <a:rPr lang="en-US" dirty="0" smtClean="0"/>
              <a:t>Outcome versus process perspective, </a:t>
            </a:r>
          </a:p>
          <a:p>
            <a:pPr lvl="1"/>
            <a:r>
              <a:rPr lang="en-US" dirty="0" smtClean="0"/>
              <a:t>environmental technologies versus environmental friendly technologies </a:t>
            </a:r>
          </a:p>
          <a:p>
            <a:pPr lvl="1"/>
            <a:r>
              <a:rPr lang="en-US" dirty="0" smtClean="0"/>
              <a:t>Sector based versus economy wide assessments </a:t>
            </a:r>
          </a:p>
          <a:p>
            <a:r>
              <a:rPr lang="en-US" dirty="0" smtClean="0"/>
              <a:t>Lack of data </a:t>
            </a:r>
          </a:p>
          <a:p>
            <a:r>
              <a:rPr lang="en-US" dirty="0" smtClean="0"/>
              <a:t>Evidence for positive gross effects </a:t>
            </a:r>
          </a:p>
          <a:p>
            <a:pPr lvl="1"/>
            <a:r>
              <a:rPr lang="en-US" dirty="0" smtClean="0"/>
              <a:t>Result of higher employment intensity </a:t>
            </a:r>
          </a:p>
          <a:p>
            <a:pPr lvl="1"/>
            <a:r>
              <a:rPr lang="en-US" dirty="0" smtClean="0"/>
              <a:t>High shares of Green Jobs (e.g. Bangladesh 7%, Mexico 4,5%)</a:t>
            </a:r>
          </a:p>
          <a:p>
            <a:r>
              <a:rPr lang="en-US" dirty="0" smtClean="0"/>
              <a:t>Net effects contested </a:t>
            </a:r>
          </a:p>
          <a:p>
            <a:pPr lvl="1"/>
            <a:r>
              <a:rPr lang="en-US" dirty="0" smtClean="0"/>
              <a:t>Opportunity costs of green technologies </a:t>
            </a:r>
          </a:p>
          <a:p>
            <a:pPr lvl="1"/>
            <a:r>
              <a:rPr lang="en-US" dirty="0" smtClean="0"/>
              <a:t>Lack of consideration of costs of environmental degradation</a:t>
            </a:r>
          </a:p>
          <a:p>
            <a:pPr lvl="1"/>
            <a:r>
              <a:rPr lang="en-US" dirty="0" smtClean="0"/>
              <a:t>Optimistic BAUs </a:t>
            </a:r>
          </a:p>
          <a:p>
            <a:pPr lvl="1"/>
            <a:r>
              <a:rPr lang="en-US" dirty="0" smtClean="0"/>
              <a:t>Findings depend on assumptions on source of financing </a:t>
            </a:r>
          </a:p>
          <a:p>
            <a:endParaRPr lang="de-DE" dirty="0"/>
          </a:p>
        </p:txBody>
      </p:sp>
      <p:sp>
        <p:nvSpPr>
          <p:cNvPr id="4" name="Foliennummernplatzhalter 3"/>
          <p:cNvSpPr>
            <a:spLocks noGrp="1"/>
          </p:cNvSpPr>
          <p:nvPr>
            <p:ph type="sldNum" sz="quarter" idx="10"/>
          </p:nvPr>
        </p:nvSpPr>
        <p:spPr/>
        <p:txBody>
          <a:bodyPr/>
          <a:lstStyle/>
          <a:p>
            <a:pPr>
              <a:defRPr/>
            </a:pPr>
            <a:fld id="{22BA1CD1-1B35-4C0E-8225-E323EA381234}" type="slidenum">
              <a:rPr lang="de-DE" altLang="de-DE" smtClean="0"/>
              <a:pPr>
                <a:defRPr/>
              </a:pPr>
              <a:t>2</a:t>
            </a:fld>
            <a:endParaRPr lang="de-DE" altLang="de-DE"/>
          </a:p>
        </p:txBody>
      </p:sp>
    </p:spTree>
    <p:extLst>
      <p:ext uri="{BB962C8B-B14F-4D97-AF65-F5344CB8AC3E}">
        <p14:creationId xmlns:p14="http://schemas.microsoft.com/office/powerpoint/2010/main" val="1475411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a:ln/>
        </p:spPr>
      </p:sp>
      <p:sp>
        <p:nvSpPr>
          <p:cNvPr id="29699"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tLang="de-DE" smtClean="0"/>
              <a:t>Siehe separate Excel-Datei</a:t>
            </a:r>
          </a:p>
        </p:txBody>
      </p:sp>
      <p:sp>
        <p:nvSpPr>
          <p:cNvPr id="29700"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0C708C7-FA59-41F1-8F59-472A5FEEDA87}" type="slidenum">
              <a:rPr lang="de-DE" altLang="de-DE">
                <a:latin typeface="Times New Roman" panose="02020603050405020304" pitchFamily="18" charset="0"/>
              </a:rPr>
              <a:pPr/>
              <a:t>6</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719889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a:ln/>
        </p:spPr>
      </p:sp>
      <p:sp>
        <p:nvSpPr>
          <p:cNvPr id="33795"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tLang="de-DE" smtClean="0"/>
          </a:p>
        </p:txBody>
      </p:sp>
      <p:sp>
        <p:nvSpPr>
          <p:cNvPr id="33796"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F42F0A59-52D5-445D-8416-114DE6016FA5}" type="slidenum">
              <a:rPr lang="de-DE" altLang="de-DE">
                <a:latin typeface="Times New Roman" panose="02020603050405020304" pitchFamily="18" charset="0"/>
              </a:rPr>
              <a:pPr/>
              <a:t>7</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68417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a:ln/>
        </p:spPr>
      </p:sp>
      <p:sp>
        <p:nvSpPr>
          <p:cNvPr id="4813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t>Just</a:t>
            </a:r>
            <a:r>
              <a:rPr lang="de-DE" altLang="de-DE" baseline="0" dirty="0" smtClean="0"/>
              <a:t> </a:t>
            </a:r>
            <a:r>
              <a:rPr lang="de-DE" altLang="de-DE" baseline="0" dirty="0" err="1" smtClean="0"/>
              <a:t>one</a:t>
            </a:r>
            <a:r>
              <a:rPr lang="de-DE" altLang="de-DE" baseline="0" dirty="0" smtClean="0"/>
              <a:t> </a:t>
            </a:r>
            <a:r>
              <a:rPr lang="de-DE" altLang="de-DE" baseline="0" dirty="0" err="1" smtClean="0"/>
              <a:t>of</a:t>
            </a:r>
            <a:r>
              <a:rPr lang="de-DE" altLang="de-DE" baseline="0" dirty="0" smtClean="0"/>
              <a:t> </a:t>
            </a:r>
            <a:r>
              <a:rPr lang="de-DE" altLang="de-DE" baseline="0" dirty="0" err="1" smtClean="0"/>
              <a:t>the</a:t>
            </a:r>
            <a:r>
              <a:rPr lang="de-DE" altLang="de-DE" baseline="0" dirty="0" smtClean="0"/>
              <a:t> </a:t>
            </a:r>
            <a:r>
              <a:rPr lang="de-DE" altLang="de-DE" baseline="0" dirty="0" err="1" smtClean="0"/>
              <a:t>case</a:t>
            </a:r>
            <a:r>
              <a:rPr lang="de-DE" altLang="de-DE" baseline="0" dirty="0" smtClean="0"/>
              <a:t> </a:t>
            </a:r>
            <a:r>
              <a:rPr lang="de-DE" altLang="de-DE" baseline="0" dirty="0" err="1" smtClean="0"/>
              <a:t>studies</a:t>
            </a:r>
            <a:r>
              <a:rPr lang="de-DE" altLang="de-DE" baseline="0" dirty="0" smtClean="0"/>
              <a:t> </a:t>
            </a:r>
            <a:endParaRPr lang="de-DE" altLang="de-DE" dirty="0" smtClean="0"/>
          </a:p>
        </p:txBody>
      </p:sp>
      <p:sp>
        <p:nvSpPr>
          <p:cNvPr id="4813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D3F4B5B3-82A8-4B94-B0C2-F79302D90B8D}" type="slidenum">
              <a:rPr lang="de-DE" altLang="de-DE">
                <a:latin typeface="Times New Roman" panose="02020603050405020304" pitchFamily="18" charset="0"/>
              </a:rPr>
              <a:pPr/>
              <a:t>11</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952860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a:ln/>
        </p:spPr>
      </p:sp>
      <p:sp>
        <p:nvSpPr>
          <p:cNvPr id="501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sym typeface="Wingdings" panose="05000000000000000000" pitchFamily="2" charset="2"/>
              </a:rPr>
              <a:t>Data: based on IRENA Resource Gateway</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Jobs: nächste Folie. Zeitreihendaten gibt es nicht</a:t>
            </a:r>
          </a:p>
          <a:p>
            <a:endParaRPr lang="en-US" altLang="de-DE" smtClean="0">
              <a:sym typeface="Wingdings" panose="05000000000000000000" pitchFamily="2" charset="2"/>
            </a:endParaRPr>
          </a:p>
          <a:p>
            <a:r>
              <a:rPr lang="en-US" altLang="de-DE" smtClean="0">
                <a:sym typeface="Wingdings" panose="05000000000000000000" pitchFamily="2" charset="2"/>
              </a:rPr>
              <a:t>EE: haben wir ganz explizit aus der Studie ausgeklammert</a:t>
            </a:r>
          </a:p>
          <a:p>
            <a:endParaRPr lang="en-US" altLang="de-DE" smtClean="0">
              <a:sym typeface="Wingdings" panose="05000000000000000000" pitchFamily="2" charset="2"/>
            </a:endParaRPr>
          </a:p>
          <a:p>
            <a:r>
              <a:rPr lang="en-US" altLang="de-DE" smtClean="0">
                <a:sym typeface="Wingdings" panose="05000000000000000000" pitchFamily="2" charset="2"/>
              </a:rPr>
              <a:t>Vergleich zu anderen Länder in F8</a:t>
            </a:r>
            <a:endParaRPr lang="en-US" altLang="de-DE" smtClean="0"/>
          </a:p>
          <a:p>
            <a:endParaRPr lang="en-US" altLang="de-DE" smtClean="0"/>
          </a:p>
        </p:txBody>
      </p:sp>
      <p:sp>
        <p:nvSpPr>
          <p:cNvPr id="5018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E326C948-A6E4-4D5E-BBE2-02C5F94B8495}" type="slidenum">
              <a:rPr lang="de-DE" altLang="de-DE">
                <a:latin typeface="Times New Roman" panose="02020603050405020304" pitchFamily="18" charset="0"/>
              </a:rPr>
              <a:pPr/>
              <a:t>12</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564129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a:ln/>
        </p:spPr>
      </p:sp>
      <p:sp>
        <p:nvSpPr>
          <p:cNvPr id="5222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5222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EA63C704-5717-41E6-8840-766C0D50B9AC}" type="slidenum">
              <a:rPr lang="de-DE" altLang="de-DE">
                <a:latin typeface="Times New Roman" panose="02020603050405020304" pitchFamily="18" charset="0"/>
              </a:rPr>
              <a:pPr/>
              <a:t>13</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168668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a:ln/>
        </p:spPr>
      </p:sp>
      <p:sp>
        <p:nvSpPr>
          <p:cNvPr id="542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sym typeface="Wingdings" panose="05000000000000000000" pitchFamily="2" charset="2"/>
              </a:rPr>
              <a:t> Grafik illustriert den baldigen break even, an dem die Entstehungskosten für RE Strom unter den Kosten neuer Kohlekraftwerke liegen wird</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ESKOM REI4P Cost (2012) – die rote Linie – bezeichnet die ESKOM &amp; NERSA prognostizierten Kosten für RE. Das deckt sich auch mit der Erkenntnis, dass die Preise in der ersten REI4P-Runde über den erwarteten Kosten lagen, in Runde 2 &amp; 3 drunter. (siehe auch der Textauszug dazu unten)</a:t>
            </a:r>
          </a:p>
          <a:p>
            <a:endParaRPr lang="en-US" altLang="de-DE" smtClean="0">
              <a:sym typeface="Wingdings" panose="05000000000000000000" pitchFamily="2" charset="2"/>
            </a:endParaRPr>
          </a:p>
          <a:p>
            <a:r>
              <a:rPr lang="en-US" altLang="de-DE" smtClean="0">
                <a:sym typeface="Wingdings" panose="05000000000000000000" pitchFamily="2" charset="2"/>
              </a:rPr>
              <a:t>Die Kernaussage sollte aber auf den Schnittpunkt zwischen neuen RE vs neuen Kohlekraftwerken liegen (2016/17)</a:t>
            </a:r>
          </a:p>
          <a:p>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t>A comparison of the NERSA ruling on the average allowable Eskom tariffs (labelled as the </a:t>
            </a:r>
            <a:r>
              <a:rPr lang="en-US" altLang="en-US" smtClean="0"/>
              <a:t>‘</a:t>
            </a:r>
            <a:r>
              <a:rPr lang="en-US" altLang="de-DE" smtClean="0"/>
              <a:t>Eskom Average Price</a:t>
            </a:r>
            <a:r>
              <a:rPr lang="en-US" altLang="en-US" smtClean="0"/>
              <a:t>’</a:t>
            </a:r>
            <a:r>
              <a:rPr lang="en-US" altLang="de-DE" smtClean="0"/>
              <a:t>), the Eskom/ NERSA REI4P application costs, the estimated costs for REI4P energy from this study and the cost of Eskom power from new coal-based power stations (namely Medupi and Kusile and labelled as </a:t>
            </a:r>
            <a:r>
              <a:rPr lang="en-US" altLang="en-US" smtClean="0"/>
              <a:t>‘</a:t>
            </a:r>
            <a:r>
              <a:rPr lang="en-US" altLang="de-DE" smtClean="0"/>
              <a:t>Eskom New Cost</a:t>
            </a:r>
            <a:r>
              <a:rPr lang="en-US" altLang="en-US" smtClean="0"/>
              <a:t>’</a:t>
            </a:r>
            <a:r>
              <a:rPr lang="en-US" altLang="de-DE" smtClean="0"/>
              <a:t>) is shown in Fig. 10. Although the present REI4P cost is more than three times the average allowable Eskom tariff, and probably at least double the eventual cost of power from the two new coal-based power stations of Medupi and Kusile, the future comparison are highly favourable, with the REI4P cost being lower than the coal-based equivalent by 2016 (see Fig. 10). </a:t>
            </a:r>
          </a:p>
          <a:p>
            <a:endParaRPr lang="en-US" altLang="de-DE" smtClean="0"/>
          </a:p>
          <a:p>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endParaRPr lang="en-US" altLang="de-DE" smtClean="0"/>
          </a:p>
        </p:txBody>
      </p:sp>
      <p:sp>
        <p:nvSpPr>
          <p:cNvPr id="5427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91678CC6-0A6C-4611-9407-0CAE16AB7925}" type="slidenum">
              <a:rPr lang="de-DE" altLang="de-DE">
                <a:latin typeface="Times New Roman" panose="02020603050405020304" pitchFamily="18" charset="0"/>
              </a:rPr>
              <a:pPr/>
              <a:t>14</a:t>
            </a:fld>
            <a:endParaRPr lang="de-DE" altLang="de-DE">
              <a:latin typeface="Times New Roman" panose="02020603050405020304" pitchFamily="18" charset="0"/>
            </a:endParaRPr>
          </a:p>
        </p:txBody>
      </p:sp>
    </p:spTree>
    <p:extLst>
      <p:ext uri="{BB962C8B-B14F-4D97-AF65-F5344CB8AC3E}">
        <p14:creationId xmlns:p14="http://schemas.microsoft.com/office/powerpoint/2010/main" val="491879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a:ln/>
        </p:spPr>
      </p:sp>
      <p:sp>
        <p:nvSpPr>
          <p:cNvPr id="5632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5632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B2FC0747-6FA6-4A01-B721-C17C228233CB}" type="slidenum">
              <a:rPr lang="de-DE" altLang="de-DE">
                <a:latin typeface="Times New Roman" panose="02020603050405020304" pitchFamily="18" charset="0"/>
              </a:rPr>
              <a:pPr/>
              <a:t>15</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5441206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32"/>
          <p:cNvSpPr>
            <a:spLocks noChangeArrowheads="1"/>
          </p:cNvSpPr>
          <p:nvPr/>
        </p:nvSpPr>
        <p:spPr bwMode="auto">
          <a:xfrm>
            <a:off x="3671888" y="1150938"/>
            <a:ext cx="5221287" cy="2101850"/>
          </a:xfrm>
          <a:prstGeom prst="rect">
            <a:avLst/>
          </a:prstGeom>
          <a:solidFill>
            <a:srgbClr val="A9A79B"/>
          </a:solidFill>
          <a:ln>
            <a:noFill/>
          </a:ln>
          <a:extLst/>
        </p:spPr>
        <p:txBody>
          <a:bodyPr wrap="none" anchor="ctr"/>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ctr">
              <a:defRPr/>
            </a:pPr>
            <a:endParaRPr lang="de-DE" altLang="de-DE" sz="1800" smtClean="0"/>
          </a:p>
        </p:txBody>
      </p:sp>
      <p:pic>
        <p:nvPicPr>
          <p:cNvPr id="5" name="Picture 29" descr="Panoram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3152775" cy="210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6"/>
          <p:cNvSpPr>
            <a:spLocks noChangeArrowheads="1"/>
          </p:cNvSpPr>
          <p:nvPr/>
        </p:nvSpPr>
        <p:spPr bwMode="auto">
          <a:xfrm>
            <a:off x="4464050" y="2636838"/>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7" name="Rectangle 7"/>
          <p:cNvSpPr>
            <a:spLocks noChangeArrowheads="1"/>
          </p:cNvSpPr>
          <p:nvPr/>
        </p:nvSpPr>
        <p:spPr bwMode="auto">
          <a:xfrm>
            <a:off x="4429125" y="5715000"/>
            <a:ext cx="6445250" cy="5715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8" name="Rectangle 9"/>
          <p:cNvSpPr>
            <a:spLocks noChangeArrowheads="1"/>
          </p:cNvSpPr>
          <p:nvPr/>
        </p:nvSpPr>
        <p:spPr bwMode="auto">
          <a:xfrm>
            <a:off x="4495800" y="2667000"/>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pic>
        <p:nvPicPr>
          <p:cNvPr id="9" name="Picture 24" descr="Logo_RGB_300dp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304800"/>
            <a:ext cx="2946400"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35" descr="FFU-Logo-Neu-Small"/>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Bild 8" descr="logo.jp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164388" y="136525"/>
            <a:ext cx="815975" cy="76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8725" name="Rectangle 21"/>
          <p:cNvSpPr>
            <a:spLocks noGrp="1" noChangeArrowheads="1"/>
          </p:cNvSpPr>
          <p:nvPr>
            <p:ph type="ctrTitle"/>
          </p:nvPr>
        </p:nvSpPr>
        <p:spPr>
          <a:xfrm>
            <a:off x="539750" y="3598863"/>
            <a:ext cx="8353425" cy="973137"/>
          </a:xfrm>
        </p:spPr>
        <p:txBody>
          <a:bodyPr anchor="t"/>
          <a:lstStyle>
            <a:lvl1pPr>
              <a:lnSpc>
                <a:spcPct val="120000"/>
              </a:lnSpc>
              <a:defRPr/>
            </a:lvl1pPr>
          </a:lstStyle>
          <a:p>
            <a:r>
              <a:rPr lang="de-DE" dirty="0"/>
              <a:t>Mastertitelformat bearbeiten</a:t>
            </a:r>
          </a:p>
        </p:txBody>
      </p:sp>
      <p:sp>
        <p:nvSpPr>
          <p:cNvPr id="328726" name="Rectangle 22"/>
          <p:cNvSpPr>
            <a:spLocks noGrp="1" noChangeArrowheads="1"/>
          </p:cNvSpPr>
          <p:nvPr>
            <p:ph type="subTitle" idx="1"/>
          </p:nvPr>
        </p:nvSpPr>
        <p:spPr>
          <a:xfrm>
            <a:off x="539750" y="4857750"/>
            <a:ext cx="8353425" cy="1458913"/>
          </a:xfrm>
        </p:spPr>
        <p:txBody>
          <a:bodyPr/>
          <a:lstStyle>
            <a:lvl1pPr>
              <a:lnSpc>
                <a:spcPct val="112000"/>
              </a:lnSpc>
              <a:defRPr/>
            </a:lvl1pPr>
          </a:lstStyle>
          <a:p>
            <a:r>
              <a:rPr lang="de-DE" dirty="0"/>
              <a:t>Master-Untertitelformat bearbeiten</a:t>
            </a:r>
          </a:p>
        </p:txBody>
      </p:sp>
    </p:spTree>
    <p:extLst>
      <p:ext uri="{BB962C8B-B14F-4D97-AF65-F5344CB8AC3E}">
        <p14:creationId xmlns:p14="http://schemas.microsoft.com/office/powerpoint/2010/main" val="4068826318"/>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536803255"/>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05613" y="533400"/>
            <a:ext cx="2087562" cy="5783263"/>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39750" y="533400"/>
            <a:ext cx="6113463" cy="5783263"/>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875707614"/>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533400"/>
            <a:ext cx="7232650" cy="333375"/>
          </a:xfrm>
        </p:spPr>
        <p:txBody>
          <a:bodyPr/>
          <a:lstStyle/>
          <a:p>
            <a:r>
              <a:rPr lang="de-DE" smtClean="0"/>
              <a:t>Titelmasterformat durch Klicken bearbeiten</a:t>
            </a:r>
            <a:endParaRPr lang="de-DE"/>
          </a:p>
        </p:txBody>
      </p:sp>
      <p:sp>
        <p:nvSpPr>
          <p:cNvPr id="3" name="Diagrammplatzhalter 2"/>
          <p:cNvSpPr>
            <a:spLocks noGrp="1"/>
          </p:cNvSpPr>
          <p:nvPr>
            <p:ph type="chart" idx="1"/>
          </p:nvPr>
        </p:nvSpPr>
        <p:spPr>
          <a:xfrm>
            <a:off x="539750" y="1150938"/>
            <a:ext cx="8353425" cy="5165725"/>
          </a:xfrm>
        </p:spPr>
        <p:txBody>
          <a:bodyPr/>
          <a:lstStyle/>
          <a:p>
            <a:pPr lvl="0"/>
            <a:endParaRPr lang="de-DE" noProof="0" smtClean="0"/>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705786366"/>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2950" y="142875"/>
            <a:ext cx="827088" cy="7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defRPr sz="2400"/>
            </a:lvl1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8"/>
          <p:cNvSpPr>
            <a:spLocks noGrp="1" noChangeArrowheads="1"/>
          </p:cNvSpPr>
          <p:nvPr>
            <p:ph type="ftr" sz="quarter" idx="10"/>
          </p:nvPr>
        </p:nvSpPr>
        <p:spPr/>
        <p:txBody>
          <a:bodyPr/>
          <a:lstStyle>
            <a:lvl1pPr>
              <a:defRPr/>
            </a:lvl1pPr>
          </a:lstStyle>
          <a:p>
            <a:pPr>
              <a:defRPr/>
            </a:pPr>
            <a:endParaRPr lang="de-DE"/>
          </a:p>
        </p:txBody>
      </p:sp>
    </p:spTree>
    <p:extLst>
      <p:ext uri="{BB962C8B-B14F-4D97-AF65-F5344CB8AC3E}">
        <p14:creationId xmlns:p14="http://schemas.microsoft.com/office/powerpoint/2010/main" val="2729210149"/>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67513" y="80963"/>
            <a:ext cx="1187450" cy="111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2623514904"/>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5"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7350" y="142875"/>
            <a:ext cx="1187450" cy="1114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39750" y="1150938"/>
            <a:ext cx="4100513"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792663" y="1150938"/>
            <a:ext cx="4100512"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513403632"/>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87909507"/>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407013041"/>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364644609"/>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351413738"/>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1598835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539750" y="1150938"/>
            <a:ext cx="8353425" cy="516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27" name="Rectangle 5"/>
          <p:cNvSpPr>
            <a:spLocks noGrp="1" noChangeArrowheads="1"/>
          </p:cNvSpPr>
          <p:nvPr>
            <p:ph type="title"/>
          </p:nvPr>
        </p:nvSpPr>
        <p:spPr bwMode="auto">
          <a:xfrm>
            <a:off x="539750" y="533400"/>
            <a:ext cx="7232650" cy="333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de-DE" altLang="de-DE" smtClean="0"/>
              <a:t>Mastertitelformat bearbeiten</a:t>
            </a:r>
          </a:p>
        </p:txBody>
      </p:sp>
      <p:sp>
        <p:nvSpPr>
          <p:cNvPr id="1028" name="Rectangle 6"/>
          <p:cNvSpPr>
            <a:spLocks noChangeArrowheads="1"/>
          </p:cNvSpPr>
          <p:nvPr/>
        </p:nvSpPr>
        <p:spPr bwMode="auto">
          <a:xfrm>
            <a:off x="7524750" y="6551613"/>
            <a:ext cx="1227138" cy="239712"/>
          </a:xfrm>
          <a:prstGeom prst="rect">
            <a:avLst/>
          </a:prstGeom>
          <a:noFill/>
          <a:ln>
            <a:noFill/>
          </a:ln>
          <a:extLst/>
        </p:spPr>
        <p:txBody>
          <a:bodyPr/>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r" eaLnBrk="1" hangingPunct="1">
              <a:defRPr/>
            </a:pPr>
            <a:endParaRPr lang="de-DE" altLang="de-DE" sz="1000" smtClean="0">
              <a:solidFill>
                <a:srgbClr val="00245B"/>
              </a:solidFill>
            </a:endParaRPr>
          </a:p>
        </p:txBody>
      </p:sp>
      <p:sp>
        <p:nvSpPr>
          <p:cNvPr id="327688" name="Rectangle 8"/>
          <p:cNvSpPr>
            <a:spLocks noGrp="1" noChangeArrowheads="1"/>
          </p:cNvSpPr>
          <p:nvPr>
            <p:ph type="ftr" sz="quarter" idx="3"/>
          </p:nvPr>
        </p:nvSpPr>
        <p:spPr bwMode="auto">
          <a:xfrm>
            <a:off x="539750" y="6543675"/>
            <a:ext cx="5976938" cy="228600"/>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eaLnBrk="1" hangingPunct="1">
              <a:defRPr sz="1000">
                <a:solidFill>
                  <a:srgbClr val="00245B"/>
                </a:solidFill>
                <a:latin typeface="Verdana" pitchFamily="34" charset="0"/>
                <a:ea typeface="+mn-ea"/>
                <a:cs typeface="+mn-cs"/>
              </a:defRPr>
            </a:lvl1pPr>
          </a:lstStyle>
          <a:p>
            <a:pPr>
              <a:defRPr/>
            </a:pPr>
            <a:endParaRPr lang="de-DE"/>
          </a:p>
        </p:txBody>
      </p:sp>
      <p:sp>
        <p:nvSpPr>
          <p:cNvPr id="1030" name="Line 17"/>
          <p:cNvSpPr>
            <a:spLocks noChangeShapeType="1"/>
          </p:cNvSpPr>
          <p:nvPr/>
        </p:nvSpPr>
        <p:spPr bwMode="auto">
          <a:xfrm>
            <a:off x="0" y="906463"/>
            <a:ext cx="9144000" cy="0"/>
          </a:xfrm>
          <a:prstGeom prst="line">
            <a:avLst/>
          </a:prstGeom>
          <a:noFill/>
          <a:ln w="9525">
            <a:solidFill>
              <a:schemeClr val="hlink"/>
            </a:solidFill>
            <a:round/>
            <a:headEnd/>
            <a:tailEnd/>
          </a:ln>
          <a:extLst>
            <a:ext uri="{909E8E84-426E-40dd-AFC4-6F175D3DCCD1}">
              <a14:hiddenFill xmlns:a14="http://schemas.microsoft.com/office/drawing/2010/main" xmlns="">
                <a:noFill/>
              </a14:hiddenFill>
            </a:ext>
          </a:extLst>
        </p:spPr>
        <p:txBody>
          <a:bodyPr wrap="none" anchor="ctr"/>
          <a:lstStyle/>
          <a:p>
            <a:endParaRPr lang="de-DE"/>
          </a:p>
        </p:txBody>
      </p:sp>
      <p:sp>
        <p:nvSpPr>
          <p:cNvPr id="1031" name="Line 18"/>
          <p:cNvSpPr>
            <a:spLocks noChangeShapeType="1"/>
          </p:cNvSpPr>
          <p:nvPr/>
        </p:nvSpPr>
        <p:spPr bwMode="auto">
          <a:xfrm>
            <a:off x="0" y="6477000"/>
            <a:ext cx="9144000" cy="0"/>
          </a:xfrm>
          <a:prstGeom prst="line">
            <a:avLst/>
          </a:prstGeom>
          <a:noFill/>
          <a:ln w="9525">
            <a:solidFill>
              <a:schemeClr val="hlink"/>
            </a:solidFill>
            <a:round/>
            <a:headEnd/>
            <a:tailEnd/>
          </a:ln>
          <a:extLst>
            <a:ext uri="{909E8E84-426E-40dd-AFC4-6F175D3DCCD1}">
              <a14:hiddenFill xmlns:a14="http://schemas.microsoft.com/office/drawing/2010/main" xmlns="">
                <a:noFill/>
              </a14:hiddenFill>
            </a:ext>
          </a:extLst>
        </p:spPr>
        <p:txBody>
          <a:bodyPr wrap="none" anchor="ctr"/>
          <a:lstStyle/>
          <a:p>
            <a:endParaRPr lang="de-DE"/>
          </a:p>
        </p:txBody>
      </p:sp>
      <p:pic>
        <p:nvPicPr>
          <p:cNvPr id="1032" name="Picture 35" descr="FFU-Logo-Neu-Small"/>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88" r:id="rId1"/>
    <p:sldLayoutId id="2147484389" r:id="rId2"/>
    <p:sldLayoutId id="2147484390" r:id="rId3"/>
    <p:sldLayoutId id="2147484391" r:id="rId4"/>
    <p:sldLayoutId id="2147484392" r:id="rId5"/>
    <p:sldLayoutId id="2147484393" r:id="rId6"/>
    <p:sldLayoutId id="2147484394" r:id="rId7"/>
    <p:sldLayoutId id="2147484395" r:id="rId8"/>
    <p:sldLayoutId id="2147484396" r:id="rId9"/>
    <p:sldLayoutId id="2147484397" r:id="rId10"/>
    <p:sldLayoutId id="2147484398" r:id="rId11"/>
    <p:sldLayoutId id="2147484399" r:id="rId12"/>
  </p:sldLayoutIdLst>
  <p:transition spd="slow"/>
  <p:timing>
    <p:tnLst>
      <p:par>
        <p:cTn id="1" dur="indefinite" restart="never" nodeType="tmRoot"/>
      </p:par>
    </p:tnLst>
  </p:timing>
  <p:hf sldNum="0" hdr="0" dt="0"/>
  <p:txStyles>
    <p:titleStyle>
      <a:lvl1pPr algn="l" rtl="0" eaLnBrk="0" fontAlgn="base" hangingPunct="0">
        <a:lnSpc>
          <a:spcPct val="85000"/>
        </a:lnSpc>
        <a:spcBef>
          <a:spcPct val="0"/>
        </a:spcBef>
        <a:spcAft>
          <a:spcPct val="0"/>
        </a:spcAft>
        <a:defRPr sz="2000">
          <a:solidFill>
            <a:schemeClr val="tx2"/>
          </a:solidFill>
          <a:latin typeface="+mj-lt"/>
          <a:ea typeface="MS PGothic" panose="020B0600070205080204" pitchFamily="34" charset="-128"/>
          <a:cs typeface="MS PGothic" charset="0"/>
        </a:defRPr>
      </a:lvl1pPr>
      <a:lvl2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2pPr>
      <a:lvl3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3pPr>
      <a:lvl4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4pPr>
      <a:lvl5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5pPr>
      <a:lvl6pPr marL="457200" algn="l" rtl="0" fontAlgn="base">
        <a:lnSpc>
          <a:spcPct val="85000"/>
        </a:lnSpc>
        <a:spcBef>
          <a:spcPct val="0"/>
        </a:spcBef>
        <a:spcAft>
          <a:spcPct val="0"/>
        </a:spcAft>
        <a:defRPr sz="2000">
          <a:solidFill>
            <a:schemeClr val="tx2"/>
          </a:solidFill>
          <a:latin typeface="Verdana" pitchFamily="34" charset="0"/>
        </a:defRPr>
      </a:lvl6pPr>
      <a:lvl7pPr marL="914400" algn="l" rtl="0" fontAlgn="base">
        <a:lnSpc>
          <a:spcPct val="85000"/>
        </a:lnSpc>
        <a:spcBef>
          <a:spcPct val="0"/>
        </a:spcBef>
        <a:spcAft>
          <a:spcPct val="0"/>
        </a:spcAft>
        <a:defRPr sz="2000">
          <a:solidFill>
            <a:schemeClr val="tx2"/>
          </a:solidFill>
          <a:latin typeface="Verdana" pitchFamily="34" charset="0"/>
        </a:defRPr>
      </a:lvl7pPr>
      <a:lvl8pPr marL="1371600" algn="l" rtl="0" fontAlgn="base">
        <a:lnSpc>
          <a:spcPct val="85000"/>
        </a:lnSpc>
        <a:spcBef>
          <a:spcPct val="0"/>
        </a:spcBef>
        <a:spcAft>
          <a:spcPct val="0"/>
        </a:spcAft>
        <a:defRPr sz="2000">
          <a:solidFill>
            <a:schemeClr val="tx2"/>
          </a:solidFill>
          <a:latin typeface="Verdana" pitchFamily="34" charset="0"/>
        </a:defRPr>
      </a:lvl8pPr>
      <a:lvl9pPr marL="1828800" algn="l" rtl="0" fontAlgn="base">
        <a:lnSpc>
          <a:spcPct val="85000"/>
        </a:lnSpc>
        <a:spcBef>
          <a:spcPct val="0"/>
        </a:spcBef>
        <a:spcAft>
          <a:spcPct val="0"/>
        </a:spcAft>
        <a:defRPr sz="2000">
          <a:solidFill>
            <a:schemeClr val="tx2"/>
          </a:solidFill>
          <a:latin typeface="Verdana" pitchFamily="34" charset="0"/>
        </a:defRPr>
      </a:lvl9pPr>
    </p:titleStyle>
    <p:bodyStyle>
      <a:lvl1pPr marL="342900" indent="-342900" algn="l" rtl="0" eaLnBrk="0" fontAlgn="base" hangingPunct="0">
        <a:lnSpc>
          <a:spcPct val="102000"/>
        </a:lnSpc>
        <a:spcBef>
          <a:spcPts val="500"/>
        </a:spcBef>
        <a:spcAft>
          <a:spcPct val="0"/>
        </a:spcAft>
        <a:buClr>
          <a:srgbClr val="4D4D4D"/>
        </a:buClr>
        <a:buChar char="•"/>
        <a:defRPr sz="28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539750" y="3598863"/>
            <a:ext cx="8461375" cy="973137"/>
          </a:xfrm>
        </p:spPr>
        <p:txBody>
          <a:bodyPr/>
          <a:lstStyle/>
          <a:p>
            <a:pPr eaLnBrk="1" hangingPunct="1"/>
            <a:r>
              <a:rPr lang="en-US" altLang="de-DE" sz="2400" dirty="0" smtClean="0"/>
              <a:t>Good practice analysis: Analytical framework and first results</a:t>
            </a:r>
            <a:endParaRPr lang="en-US" altLang="de-DE" sz="2400" dirty="0"/>
          </a:p>
        </p:txBody>
      </p:sp>
      <p:sp>
        <p:nvSpPr>
          <p:cNvPr id="16387" name="Rectangle 3"/>
          <p:cNvSpPr>
            <a:spLocks noGrp="1" noChangeArrowheads="1"/>
          </p:cNvSpPr>
          <p:nvPr>
            <p:ph type="subTitle" idx="1"/>
          </p:nvPr>
        </p:nvSpPr>
        <p:spPr/>
        <p:txBody>
          <a:bodyPr/>
          <a:lstStyle/>
          <a:p>
            <a:pPr marL="0" indent="0" eaLnBrk="1" hangingPunct="1">
              <a:buFontTx/>
              <a:buNone/>
            </a:pPr>
            <a:r>
              <a:rPr lang="de-DE" altLang="de-DE" sz="1800" dirty="0" smtClean="0"/>
              <a:t>Klaus Jacob, Holger Bär</a:t>
            </a:r>
          </a:p>
          <a:p>
            <a:pPr marL="0" indent="0" eaLnBrk="1" hangingPunct="1">
              <a:buFontTx/>
              <a:buNone/>
            </a:pPr>
            <a:r>
              <a:rPr lang="en-CA" altLang="de-DE" sz="1800" dirty="0" smtClean="0"/>
              <a:t>Environmental Policy Research Centre</a:t>
            </a:r>
            <a:endParaRPr lang="de-DE" altLang="de-DE" sz="1800" dirty="0" smtClean="0"/>
          </a:p>
          <a:p>
            <a:pPr marL="0" indent="0" eaLnBrk="1" hangingPunct="1">
              <a:buFontTx/>
              <a:buNone/>
            </a:pPr>
            <a:endParaRPr lang="de-DE" altLang="de-DE" sz="1800" dirty="0" smtClean="0"/>
          </a:p>
          <a:p>
            <a:pPr marL="0" indent="0" eaLnBrk="1" hangingPunct="1">
              <a:buFontTx/>
              <a:buNone/>
            </a:pPr>
            <a:r>
              <a:rPr lang="de-DE" altLang="de-DE" sz="1800" dirty="0" smtClean="0"/>
              <a:t>Tunis, GIZ SE4JOBS Workshop, June 9th, 2015</a:t>
            </a:r>
          </a:p>
        </p:txBody>
      </p:sp>
      <p:pic>
        <p:nvPicPr>
          <p:cNvPr id="1638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1144588"/>
            <a:ext cx="3602038" cy="2109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650" y="1143000"/>
            <a:ext cx="1701800" cy="210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2" name="Titel 1"/>
          <p:cNvSpPr>
            <a:spLocks noGrp="1"/>
          </p:cNvSpPr>
          <p:nvPr>
            <p:ph type="title"/>
          </p:nvPr>
        </p:nvSpPr>
        <p:spPr/>
        <p:txBody>
          <a:bodyPr/>
          <a:lstStyle/>
          <a:p>
            <a:r>
              <a:rPr lang="en-US" altLang="de-DE" smtClean="0"/>
              <a:t>Approach to data</a:t>
            </a:r>
          </a:p>
        </p:txBody>
      </p:sp>
      <p:sp>
        <p:nvSpPr>
          <p:cNvPr id="40963" name="Inhaltsplatzhalter 2"/>
          <p:cNvSpPr>
            <a:spLocks noGrp="1"/>
          </p:cNvSpPr>
          <p:nvPr>
            <p:ph idx="1"/>
          </p:nvPr>
        </p:nvSpPr>
        <p:spPr/>
        <p:txBody>
          <a:bodyPr/>
          <a:lstStyle/>
          <a:p>
            <a:r>
              <a:rPr lang="en-US" altLang="de-DE" dirty="0" smtClean="0"/>
              <a:t>Evidence is based on different sources of data:</a:t>
            </a:r>
          </a:p>
          <a:p>
            <a:pPr lvl="2"/>
            <a:r>
              <a:rPr lang="en-US" altLang="de-DE" sz="2200" dirty="0" smtClean="0"/>
              <a:t>International data banks on policies, markets &amp; employment;</a:t>
            </a:r>
          </a:p>
          <a:p>
            <a:pPr lvl="2"/>
            <a:r>
              <a:rPr lang="en-US" altLang="de-DE" sz="2200" dirty="0" smtClean="0"/>
              <a:t>National policy documents: strategies, laws;</a:t>
            </a:r>
          </a:p>
          <a:p>
            <a:pPr lvl="2"/>
            <a:r>
              <a:rPr lang="en-US" altLang="de-DE" sz="2200" dirty="0" smtClean="0"/>
              <a:t>Scientific literature (based on keyword search science direct and meta studies). </a:t>
            </a:r>
          </a:p>
          <a:p>
            <a:r>
              <a:rPr lang="en-US" altLang="de-DE" dirty="0" smtClean="0"/>
              <a:t>Core sources are pre-selected and evaluated by GIZ country experts to ensure completeness</a:t>
            </a:r>
          </a:p>
          <a:p>
            <a:r>
              <a:rPr lang="en-US" altLang="de-DE" dirty="0" smtClean="0"/>
              <a:t>Interviews with GIZ country experts</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2912215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6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6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el 1"/>
          <p:cNvSpPr>
            <a:spLocks noGrp="1"/>
          </p:cNvSpPr>
          <p:nvPr>
            <p:ph type="title"/>
          </p:nvPr>
        </p:nvSpPr>
        <p:spPr/>
        <p:txBody>
          <a:bodyPr/>
          <a:lstStyle/>
          <a:p>
            <a:r>
              <a:rPr lang="de-DE" altLang="de-DE" dirty="0" err="1" smtClean="0"/>
              <a:t>Example</a:t>
            </a:r>
            <a:r>
              <a:rPr lang="de-DE" altLang="de-DE" dirty="0" smtClean="0"/>
              <a:t> </a:t>
            </a:r>
            <a:r>
              <a:rPr lang="de-DE" altLang="de-DE" dirty="0" err="1" smtClean="0"/>
              <a:t>of</a:t>
            </a:r>
            <a:r>
              <a:rPr lang="de-DE" altLang="de-DE" dirty="0" smtClean="0"/>
              <a:t> South </a:t>
            </a:r>
            <a:r>
              <a:rPr lang="de-DE" altLang="de-DE" dirty="0" err="1" smtClean="0"/>
              <a:t>Africa</a:t>
            </a:r>
            <a:endParaRPr lang="de-DE" altLang="de-DE" dirty="0" smtClean="0"/>
          </a:p>
        </p:txBody>
      </p:sp>
      <p:sp>
        <p:nvSpPr>
          <p:cNvPr id="47107"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relatively small, but enormous amount of capacity under construction under the REI4P system</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65440598"/>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a:xfrm>
            <a:off x="539750" y="533400"/>
            <a:ext cx="6516526" cy="333375"/>
          </a:xfrm>
        </p:spPr>
        <p:txBody>
          <a:bodyPr/>
          <a:lstStyle/>
          <a:p>
            <a:r>
              <a:rPr lang="en-US" altLang="de-DE" dirty="0" smtClean="0"/>
              <a:t>Why </a:t>
            </a:r>
            <a:r>
              <a:rPr lang="en-US" altLang="de-DE" dirty="0" smtClean="0"/>
              <a:t>is South Africa a Good </a:t>
            </a:r>
            <a:r>
              <a:rPr lang="en-US" altLang="de-DE" dirty="0" smtClean="0"/>
              <a:t>Practice</a:t>
            </a:r>
            <a:r>
              <a:rPr lang="en-US" altLang="de-DE" dirty="0" smtClean="0"/>
              <a:t>? </a:t>
            </a:r>
          </a:p>
        </p:txBody>
      </p:sp>
      <p:sp>
        <p:nvSpPr>
          <p:cNvPr id="4" name="Fußzeilenplatzhalter 3"/>
          <p:cNvSpPr>
            <a:spLocks noGrp="1"/>
          </p:cNvSpPr>
          <p:nvPr>
            <p:ph type="ftr" sz="quarter" idx="10"/>
          </p:nvPr>
        </p:nvSpPr>
        <p:spPr/>
        <p:txBody>
          <a:bodyPr/>
          <a:lstStyle/>
          <a:p>
            <a:pPr>
              <a:defRPr/>
            </a:pPr>
            <a:endParaRPr lang="de-DE"/>
          </a:p>
        </p:txBody>
      </p:sp>
      <p:sp>
        <p:nvSpPr>
          <p:cNvPr id="49156" name="Inhaltsplatzhalter 5"/>
          <p:cNvSpPr>
            <a:spLocks noGrp="1"/>
          </p:cNvSpPr>
          <p:nvPr>
            <p:ph idx="1"/>
          </p:nvPr>
        </p:nvSpPr>
        <p:spPr/>
        <p:txBody>
          <a:bodyPr/>
          <a:lstStyle/>
          <a:p>
            <a:r>
              <a:rPr lang="en-US" altLang="de-DE" sz="2000" smtClean="0"/>
              <a:t>Installed wind and PV capacity in South Africa, in MW</a:t>
            </a:r>
          </a:p>
        </p:txBody>
      </p:sp>
      <p:pic>
        <p:nvPicPr>
          <p:cNvPr id="49157" name="Bild 6" descr="SSD:Users:holgerbaer:Desktop:Screen Shot 2015-03-12 at 16.19.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557338"/>
            <a:ext cx="8243887"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feld 1"/>
          <p:cNvSpPr txBox="1">
            <a:spLocks noChangeArrowheads="1"/>
          </p:cNvSpPr>
          <p:nvPr/>
        </p:nvSpPr>
        <p:spPr bwMode="auto">
          <a:xfrm>
            <a:off x="1295400" y="2060575"/>
            <a:ext cx="66976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altLang="de-DE" b="1" dirty="0"/>
              <a:t>Employment:</a:t>
            </a:r>
            <a:r>
              <a:rPr lang="en-US" altLang="de-DE" dirty="0"/>
              <a:t> </a:t>
            </a:r>
            <a:br>
              <a:rPr lang="en-US" altLang="de-DE" dirty="0"/>
            </a:br>
            <a:r>
              <a:rPr lang="en-US" altLang="de-DE" dirty="0"/>
              <a:t>Wind: 3600 (SA government 2012) </a:t>
            </a:r>
            <a:br>
              <a:rPr lang="en-US" altLang="de-DE" dirty="0"/>
            </a:br>
            <a:r>
              <a:rPr lang="en-US" altLang="de-DE" dirty="0"/>
              <a:t>Solar (PV+CSP): 15.400 +1.900 (SA government 2012) </a:t>
            </a:r>
            <a:endParaRPr lang="en-US" altLang="de-DE" b="1" dirty="0"/>
          </a:p>
        </p:txBody>
      </p:sp>
      <p:pic>
        <p:nvPicPr>
          <p:cNvPr id="49159" name="Bild 2" descr="Screen Shot 2015-03-19 at 10.09.26.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392488"/>
            <a:ext cx="19812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6340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p:txBody>
          <a:bodyPr/>
          <a:lstStyle/>
          <a:p>
            <a:r>
              <a:rPr lang="de-DE" altLang="de-DE" smtClean="0"/>
              <a:t>South Africa</a:t>
            </a:r>
          </a:p>
        </p:txBody>
      </p:sp>
      <p:sp>
        <p:nvSpPr>
          <p:cNvPr id="51203"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is small, but enormous amount of capacity under construction under the REI4P system</a:t>
            </a:r>
          </a:p>
          <a:p>
            <a:r>
              <a:rPr lang="en-US" altLang="de-DE" dirty="0" smtClean="0"/>
              <a:t>Framework conditions</a:t>
            </a:r>
          </a:p>
          <a:p>
            <a:pPr lvl="1"/>
            <a:r>
              <a:rPr lang="en-US" altLang="de-DE" dirty="0" smtClean="0"/>
              <a:t>Banking and finance system &amp; fast rise in electricity prices</a:t>
            </a:r>
          </a:p>
          <a:p>
            <a:r>
              <a:rPr lang="en-US" altLang="de-DE" dirty="0" smtClean="0"/>
              <a:t>Strategies</a:t>
            </a:r>
          </a:p>
          <a:p>
            <a:pPr lvl="1"/>
            <a:r>
              <a:rPr lang="en-US" altLang="de-DE" dirty="0" smtClean="0"/>
              <a:t>IRP as living strategy with extensive public participation </a:t>
            </a:r>
          </a:p>
          <a:p>
            <a:r>
              <a:rPr lang="en-US" altLang="de-DE" dirty="0" smtClean="0"/>
              <a:t>Policy instruments</a:t>
            </a:r>
          </a:p>
          <a:p>
            <a:pPr lvl="1"/>
            <a:r>
              <a:rPr lang="en-US" altLang="de-DE" dirty="0" smtClean="0"/>
              <a:t>Auction scheme with local content requirements </a:t>
            </a:r>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6255728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20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el 1"/>
          <p:cNvSpPr>
            <a:spLocks noGrp="1"/>
          </p:cNvSpPr>
          <p:nvPr>
            <p:ph type="title"/>
          </p:nvPr>
        </p:nvSpPr>
        <p:spPr/>
        <p:txBody>
          <a:bodyPr/>
          <a:lstStyle/>
          <a:p>
            <a:r>
              <a:rPr lang="en-US" altLang="de-DE" smtClean="0"/>
              <a:t>South Africa: competitiveness of new RE vs. new coal</a:t>
            </a:r>
          </a:p>
        </p:txBody>
      </p:sp>
      <p:sp>
        <p:nvSpPr>
          <p:cNvPr id="4" name="Fußzeilenplatzhalter 3"/>
          <p:cNvSpPr>
            <a:spLocks noGrp="1"/>
          </p:cNvSpPr>
          <p:nvPr>
            <p:ph type="ftr" sz="quarter" idx="10"/>
          </p:nvPr>
        </p:nvSpPr>
        <p:spPr/>
        <p:txBody>
          <a:bodyPr/>
          <a:lstStyle/>
          <a:p>
            <a:pPr>
              <a:defRPr/>
            </a:pPr>
            <a:endParaRPr lang="de-DE"/>
          </a:p>
        </p:txBody>
      </p:sp>
      <p:pic>
        <p:nvPicPr>
          <p:cNvPr id="53252" name="Bild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016000"/>
            <a:ext cx="8497888"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164076"/>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p:cNvSpPr>
            <a:spLocks noGrp="1"/>
          </p:cNvSpPr>
          <p:nvPr>
            <p:ph type="title"/>
          </p:nvPr>
        </p:nvSpPr>
        <p:spPr/>
        <p:txBody>
          <a:bodyPr/>
          <a:lstStyle/>
          <a:p>
            <a:r>
              <a:rPr lang="de-DE" altLang="de-DE" smtClean="0"/>
              <a:t>South Africa</a:t>
            </a:r>
          </a:p>
        </p:txBody>
      </p:sp>
      <p:sp>
        <p:nvSpPr>
          <p:cNvPr id="55299"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is small, but enormous amount of capacity under construction under the REI4P system</a:t>
            </a:r>
          </a:p>
          <a:p>
            <a:r>
              <a:rPr lang="en-US" altLang="de-DE" dirty="0" smtClean="0"/>
              <a:t>Framework conditions</a:t>
            </a:r>
          </a:p>
          <a:p>
            <a:pPr lvl="1"/>
            <a:r>
              <a:rPr lang="en-US" altLang="de-DE" dirty="0" smtClean="0"/>
              <a:t>Banking and finance system &amp; fast rise in electricity prices</a:t>
            </a:r>
          </a:p>
          <a:p>
            <a:r>
              <a:rPr lang="en-US" altLang="de-DE" dirty="0" smtClean="0"/>
              <a:t>Strategies</a:t>
            </a:r>
          </a:p>
          <a:p>
            <a:pPr lvl="1"/>
            <a:r>
              <a:rPr lang="en-US" altLang="de-DE" dirty="0" smtClean="0"/>
              <a:t>IRP as living strategy with extensive public participation </a:t>
            </a:r>
          </a:p>
          <a:p>
            <a:r>
              <a:rPr lang="en-US" altLang="de-DE" dirty="0" smtClean="0"/>
              <a:t>Policy instruments</a:t>
            </a:r>
          </a:p>
          <a:p>
            <a:pPr lvl="1"/>
            <a:r>
              <a:rPr lang="en-US" altLang="de-DE" dirty="0" smtClean="0"/>
              <a:t>Auction scheme with local content requirements </a:t>
            </a:r>
          </a:p>
          <a:p>
            <a:r>
              <a:rPr lang="en-US" altLang="de-DE" dirty="0" smtClean="0"/>
              <a:t>Outlook:</a:t>
            </a:r>
          </a:p>
          <a:p>
            <a:pPr lvl="1"/>
            <a:r>
              <a:rPr lang="en-US" altLang="de-DE" dirty="0" smtClean="0"/>
              <a:t>High expected growth in electricity demand (5,4% p.a. till 2030); RE very soon competitive with investments in fossil energies; estimated nearly half a million green jobs by 2025, 80.000 of which in RE, 68.000 in EE</a:t>
            </a:r>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285704877"/>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Frequent</a:t>
            </a:r>
            <a:r>
              <a:rPr lang="de-DE" dirty="0" smtClean="0"/>
              <a:t> </a:t>
            </a:r>
            <a:r>
              <a:rPr lang="de-DE" dirty="0" err="1" smtClean="0"/>
              <a:t>observations</a:t>
            </a:r>
            <a:r>
              <a:rPr lang="de-DE" dirty="0" smtClean="0"/>
              <a:t> </a:t>
            </a:r>
            <a:r>
              <a:rPr lang="de-DE" dirty="0" err="1" smtClean="0"/>
              <a:t>across</a:t>
            </a:r>
            <a:r>
              <a:rPr lang="de-DE" dirty="0" smtClean="0"/>
              <a:t> </a:t>
            </a:r>
            <a:r>
              <a:rPr lang="de-DE" dirty="0" err="1" smtClean="0"/>
              <a:t>cases</a:t>
            </a:r>
            <a:r>
              <a:rPr lang="de-DE" dirty="0" smtClean="0"/>
              <a:t> </a:t>
            </a:r>
            <a:endParaRPr lang="de-DE" dirty="0"/>
          </a:p>
        </p:txBody>
      </p:sp>
      <p:sp>
        <p:nvSpPr>
          <p:cNvPr id="3" name="Inhaltsplatzhalter 2"/>
          <p:cNvSpPr>
            <a:spLocks noGrp="1"/>
          </p:cNvSpPr>
          <p:nvPr>
            <p:ph idx="1"/>
          </p:nvPr>
        </p:nvSpPr>
        <p:spPr/>
        <p:txBody>
          <a:bodyPr/>
          <a:lstStyle/>
          <a:p>
            <a:r>
              <a:rPr lang="en-US" dirty="0" smtClean="0"/>
              <a:t>Co-Evolution of policies, technologies and private sector </a:t>
            </a:r>
          </a:p>
          <a:p>
            <a:r>
              <a:rPr lang="en-US" dirty="0" smtClean="0"/>
              <a:t>Importance of </a:t>
            </a:r>
          </a:p>
          <a:p>
            <a:pPr lvl="1"/>
            <a:r>
              <a:rPr lang="en-US" dirty="0"/>
              <a:t>Human capacities </a:t>
            </a:r>
            <a:endParaRPr lang="en-US" dirty="0" smtClean="0"/>
          </a:p>
          <a:p>
            <a:pPr lvl="1"/>
            <a:r>
              <a:rPr lang="en-US" dirty="0" smtClean="0"/>
              <a:t>Technological capacities </a:t>
            </a:r>
            <a:endParaRPr lang="en-US" dirty="0"/>
          </a:p>
          <a:p>
            <a:pPr lvl="1"/>
            <a:r>
              <a:rPr lang="en-US" dirty="0" smtClean="0"/>
              <a:t>Supporting local business and trade </a:t>
            </a:r>
            <a:endParaRPr lang="en-US" dirty="0"/>
          </a:p>
          <a:p>
            <a:pPr lvl="1"/>
            <a:r>
              <a:rPr lang="en-US" dirty="0" smtClean="0"/>
              <a:t>Financing </a:t>
            </a:r>
            <a:endParaRPr lang="en-US" dirty="0"/>
          </a:p>
          <a:p>
            <a:pPr lvl="1"/>
            <a:r>
              <a:rPr lang="en-US" dirty="0" smtClean="0"/>
              <a:t>Participation </a:t>
            </a:r>
            <a:r>
              <a:rPr lang="en-US" dirty="0" smtClean="0"/>
              <a:t>in strategy development and implementation </a:t>
            </a:r>
          </a:p>
          <a:p>
            <a:pPr lvl="1"/>
            <a:r>
              <a:rPr lang="en-US" dirty="0" smtClean="0"/>
              <a:t>Coordination within government </a:t>
            </a:r>
          </a:p>
          <a:p>
            <a:pPr lvl="1"/>
            <a:r>
              <a:rPr lang="en-US" dirty="0" smtClean="0"/>
              <a:t>Access </a:t>
            </a:r>
            <a:r>
              <a:rPr lang="en-US" dirty="0" smtClean="0"/>
              <a:t>to grid </a:t>
            </a:r>
            <a:endParaRPr lang="en-US" dirty="0" smtClean="0"/>
          </a:p>
          <a:p>
            <a:pPr marL="179387" lvl="1" indent="0">
              <a:buNone/>
            </a:pPr>
            <a:endParaRPr lang="en-US" dirty="0" smtClean="0"/>
          </a:p>
          <a:p>
            <a:pPr marL="509587">
              <a:buFont typeface="Symbol" panose="05050102010706020507" pitchFamily="18" charset="2"/>
              <a:buChar char="Þ"/>
            </a:pPr>
            <a:r>
              <a:rPr lang="en-US" dirty="0" smtClean="0"/>
              <a:t>Strategic and comprehensive approach needed</a:t>
            </a:r>
          </a:p>
          <a:p>
            <a:pPr marL="166687" indent="0">
              <a:buNone/>
            </a:pPr>
            <a:endParaRPr lang="en-US" dirty="0" smtClean="0"/>
          </a:p>
          <a:p>
            <a:pPr marL="0" indent="0">
              <a:buNone/>
            </a:pPr>
            <a:endParaRPr lang="de-DE" dirty="0" err="1"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375074197"/>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Structure of the tool kit: Strategy cycle</a:t>
            </a:r>
            <a:endParaRPr lang="en-US" dirty="0"/>
          </a:p>
        </p:txBody>
      </p:sp>
      <p:sp>
        <p:nvSpPr>
          <p:cNvPr id="4" name="Fußzeilenplatzhalter 3"/>
          <p:cNvSpPr>
            <a:spLocks noGrp="1"/>
          </p:cNvSpPr>
          <p:nvPr>
            <p:ph type="ftr" sz="quarter" idx="10"/>
          </p:nvPr>
        </p:nvSpPr>
        <p:spPr/>
        <p:txBody>
          <a:bodyPr/>
          <a:lstStyle/>
          <a:p>
            <a:pPr>
              <a:defRPr/>
            </a:pPr>
            <a:endParaRPr lang="de-DE"/>
          </a:p>
        </p:txBody>
      </p:sp>
      <p:graphicFrame>
        <p:nvGraphicFramePr>
          <p:cNvPr id="5" name="Inhaltsplatzhalter 3"/>
          <p:cNvGraphicFramePr>
            <a:graphicFrameLocks noGrp="1"/>
          </p:cNvGraphicFramePr>
          <p:nvPr>
            <p:ph idx="1"/>
            <p:extLst/>
          </p:nvPr>
        </p:nvGraphicFramePr>
        <p:xfrm>
          <a:off x="539750" y="1150938"/>
          <a:ext cx="8353425" cy="5165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1564058"/>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539750" y="569405"/>
            <a:ext cx="6840562" cy="267307"/>
          </a:xfrm>
        </p:spPr>
        <p:txBody>
          <a:bodyPr/>
          <a:lstStyle/>
          <a:p>
            <a:r>
              <a:rPr lang="en-US" dirty="0" smtClean="0"/>
              <a:t>Issue: Coordination (horizontal coordination 	within government)</a:t>
            </a:r>
            <a:endParaRPr lang="en-US" dirty="0"/>
          </a:p>
        </p:txBody>
      </p:sp>
      <p:sp>
        <p:nvSpPr>
          <p:cNvPr id="3" name="Inhaltsplatzhalter 2"/>
          <p:cNvSpPr>
            <a:spLocks noGrp="1"/>
          </p:cNvSpPr>
          <p:nvPr>
            <p:ph idx="1"/>
          </p:nvPr>
        </p:nvSpPr>
        <p:spPr/>
        <p:txBody>
          <a:bodyPr/>
          <a:lstStyle/>
          <a:p>
            <a:r>
              <a:rPr lang="en-US" dirty="0" smtClean="0"/>
              <a:t>Development of RE/EE markets and employment requires coordination and coherent policies from different policy domains</a:t>
            </a:r>
          </a:p>
          <a:p>
            <a:r>
              <a:rPr lang="en-US" dirty="0" smtClean="0"/>
              <a:t>How do countries ensure policy integration &amp; coordination between various ministries?</a:t>
            </a:r>
          </a:p>
          <a:p>
            <a:r>
              <a:rPr lang="en-US" dirty="0" smtClean="0"/>
              <a:t>Options:</a:t>
            </a:r>
          </a:p>
          <a:p>
            <a:pPr lvl="1"/>
            <a:r>
              <a:rPr lang="en-US" dirty="0" smtClean="0"/>
              <a:t>Established (centralized) planning processes with a clear lead agency: CN, BR, IN</a:t>
            </a:r>
            <a:endParaRPr lang="en-US" dirty="0" smtClean="0">
              <a:solidFill>
                <a:srgbClr val="0000FF"/>
              </a:solidFill>
            </a:endParaRPr>
          </a:p>
          <a:p>
            <a:pPr lvl="1"/>
            <a:r>
              <a:rPr lang="en-US" dirty="0" smtClean="0"/>
              <a:t>Institutions/ forums for coordination between ministries: MX, TR, SA</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00703305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solidFill>
                  <a:schemeClr val="tx1">
                    <a:lumMod val="90000"/>
                    <a:lumOff val="10000"/>
                  </a:schemeClr>
                </a:solidFill>
              </a:rPr>
              <a:t>Issue Participation (of non-governmental actors)</a:t>
            </a:r>
            <a:endParaRPr lang="en-US" dirty="0">
              <a:solidFill>
                <a:schemeClr val="tx1">
                  <a:lumMod val="90000"/>
                  <a:lumOff val="10000"/>
                </a:schemeClr>
              </a:solidFill>
            </a:endParaRPr>
          </a:p>
        </p:txBody>
      </p:sp>
      <p:sp>
        <p:nvSpPr>
          <p:cNvPr id="3" name="Inhaltsplatzhalter 2"/>
          <p:cNvSpPr>
            <a:spLocks noGrp="1"/>
          </p:cNvSpPr>
          <p:nvPr>
            <p:ph idx="1"/>
          </p:nvPr>
        </p:nvSpPr>
        <p:spPr/>
        <p:txBody>
          <a:bodyPr/>
          <a:lstStyle/>
          <a:p>
            <a:r>
              <a:rPr lang="en-US" dirty="0" smtClean="0"/>
              <a:t>Development of RE/EE markets depend on the buy-in and participation of non-governmental actors, esp. private sector.</a:t>
            </a:r>
          </a:p>
          <a:p>
            <a:r>
              <a:rPr lang="en-US" dirty="0" smtClean="0"/>
              <a:t>How can these non-governmental actors be integrated in strategy processes to increase the efficiency and effectiveness?</a:t>
            </a:r>
          </a:p>
          <a:p>
            <a:r>
              <a:rPr lang="en-US" dirty="0" smtClean="0"/>
              <a:t>Options:</a:t>
            </a:r>
            <a:endParaRPr lang="en-US" dirty="0"/>
          </a:p>
          <a:p>
            <a:pPr lvl="1"/>
            <a:r>
              <a:rPr lang="en-US" dirty="0"/>
              <a:t>Public consultations in strategy design: </a:t>
            </a:r>
            <a:r>
              <a:rPr lang="en-US" dirty="0" smtClean="0"/>
              <a:t>SA, IN</a:t>
            </a:r>
            <a:endParaRPr lang="en-US" dirty="0"/>
          </a:p>
          <a:p>
            <a:pPr lvl="1"/>
            <a:r>
              <a:rPr lang="en-US" dirty="0"/>
              <a:t>Public participation </a:t>
            </a:r>
            <a:r>
              <a:rPr lang="en-US" dirty="0" smtClean="0"/>
              <a:t>the strategy review: </a:t>
            </a:r>
            <a:r>
              <a:rPr lang="en-US" dirty="0"/>
              <a:t>SA, TR</a:t>
            </a:r>
          </a:p>
          <a:p>
            <a:pPr lvl="1"/>
            <a:r>
              <a:rPr lang="en-US" dirty="0"/>
              <a:t>Participation of experts &amp; </a:t>
            </a:r>
            <a:r>
              <a:rPr lang="en-US" dirty="0" smtClean="0"/>
              <a:t>business in advisory bodies: </a:t>
            </a:r>
            <a:r>
              <a:rPr lang="en-US" dirty="0"/>
              <a:t>BR, IN</a:t>
            </a:r>
          </a:p>
          <a:p>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0843756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p:txBody>
          <a:bodyPr/>
          <a:lstStyle/>
          <a:p>
            <a:pPr>
              <a:defRPr/>
            </a:pPr>
            <a:endParaRPr lang="de-DE"/>
          </a:p>
        </p:txBody>
      </p:sp>
      <p:pic>
        <p:nvPicPr>
          <p:cNvPr id="5" name="Grafik 4"/>
          <p:cNvPicPr>
            <a:picLocks noChangeAspect="1"/>
          </p:cNvPicPr>
          <p:nvPr/>
        </p:nvPicPr>
        <p:blipFill>
          <a:blip r:embed="rId3"/>
          <a:stretch>
            <a:fillRect/>
          </a:stretch>
        </p:blipFill>
        <p:spPr>
          <a:xfrm>
            <a:off x="2375756" y="286544"/>
            <a:ext cx="4333875" cy="6143625"/>
          </a:xfrm>
          <a:prstGeom prst="rect">
            <a:avLst/>
          </a:prstGeom>
        </p:spPr>
      </p:pic>
    </p:spTree>
    <p:extLst>
      <p:ext uri="{BB962C8B-B14F-4D97-AF65-F5344CB8AC3E}">
        <p14:creationId xmlns:p14="http://schemas.microsoft.com/office/powerpoint/2010/main" val="141741945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Issue Supply: Human Resources</a:t>
            </a:r>
            <a:endParaRPr lang="en-US" dirty="0"/>
          </a:p>
        </p:txBody>
      </p:sp>
      <p:sp>
        <p:nvSpPr>
          <p:cNvPr id="3" name="Inhaltsplatzhalter 2"/>
          <p:cNvSpPr>
            <a:spLocks noGrp="1"/>
          </p:cNvSpPr>
          <p:nvPr>
            <p:ph idx="1"/>
          </p:nvPr>
        </p:nvSpPr>
        <p:spPr/>
        <p:txBody>
          <a:bodyPr/>
          <a:lstStyle/>
          <a:p>
            <a:r>
              <a:rPr lang="en-US" dirty="0" smtClean="0"/>
              <a:t>Supply of RE/EE technologies requires skilled human resources </a:t>
            </a:r>
          </a:p>
          <a:p>
            <a:r>
              <a:rPr lang="en-US" dirty="0" smtClean="0"/>
              <a:t>How should training and capacity development RE &amp; EE jobs be provided?</a:t>
            </a:r>
          </a:p>
          <a:p>
            <a:r>
              <a:rPr lang="en-US" dirty="0" smtClean="0"/>
              <a:t>Options: </a:t>
            </a:r>
          </a:p>
          <a:p>
            <a:pPr lvl="1"/>
            <a:r>
              <a:rPr lang="en-US" dirty="0" smtClean="0"/>
              <a:t>Integration into existing scientific &amp; training programs at universities, the ‘normal’ vocational training vocational system: TR, CN</a:t>
            </a:r>
          </a:p>
          <a:p>
            <a:pPr lvl="1"/>
            <a:r>
              <a:rPr lang="en-US" dirty="0" smtClean="0"/>
              <a:t>Establishing RE/EE specific institutions and </a:t>
            </a:r>
            <a:r>
              <a:rPr lang="en-US" dirty="0" err="1" smtClean="0"/>
              <a:t>centres</a:t>
            </a:r>
            <a:r>
              <a:rPr lang="en-US" dirty="0" smtClean="0"/>
              <a:t>: SA, IN, BRA (particularly in context of GIZ development cooperation)</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94986095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Issue Demand: level playing field </a:t>
            </a:r>
            <a:endParaRPr lang="en-US" dirty="0"/>
          </a:p>
        </p:txBody>
      </p:sp>
      <p:sp>
        <p:nvSpPr>
          <p:cNvPr id="3" name="Inhaltsplatzhalter 2"/>
          <p:cNvSpPr>
            <a:spLocks noGrp="1"/>
          </p:cNvSpPr>
          <p:nvPr>
            <p:ph idx="1"/>
          </p:nvPr>
        </p:nvSpPr>
        <p:spPr/>
        <p:txBody>
          <a:bodyPr/>
          <a:lstStyle/>
          <a:p>
            <a:pPr lvl="0"/>
            <a:r>
              <a:rPr lang="en-GB" dirty="0" smtClean="0"/>
              <a:t>External effects and implicit subsidies for fossil fuels=&gt; competitive disadvantage for EE/RE</a:t>
            </a:r>
          </a:p>
          <a:p>
            <a:pPr lvl="0"/>
            <a:r>
              <a:rPr lang="en-GB" dirty="0" smtClean="0"/>
              <a:t>How can the </a:t>
            </a:r>
            <a:r>
              <a:rPr lang="en-GB" dirty="0"/>
              <a:t>playing field between fossil and renewable </a:t>
            </a:r>
            <a:r>
              <a:rPr lang="en-GB" dirty="0" smtClean="0"/>
              <a:t>energies be levelled?</a:t>
            </a:r>
          </a:p>
          <a:p>
            <a:pPr lvl="1"/>
            <a:r>
              <a:rPr lang="en-GB" dirty="0" smtClean="0"/>
              <a:t>Carbon</a:t>
            </a:r>
            <a:r>
              <a:rPr lang="en-GB" dirty="0"/>
              <a:t> </a:t>
            </a:r>
            <a:r>
              <a:rPr lang="en-GB" dirty="0" smtClean="0"/>
              <a:t>taxes / surcharges on fossil fuels:</a:t>
            </a:r>
          </a:p>
          <a:p>
            <a:pPr lvl="2"/>
            <a:r>
              <a:rPr lang="en-GB" dirty="0" smtClean="0"/>
              <a:t>Mexico: Tax on carbon content of fossil fuels; PEMEX’ oil &amp; gas sales financing Fund for Sustainable Energy</a:t>
            </a:r>
          </a:p>
          <a:p>
            <a:pPr lvl="2"/>
            <a:r>
              <a:rPr lang="en-GB" dirty="0" smtClean="0"/>
              <a:t>India: tax on coal, peat and lignite to finance Clean Energy Fund</a:t>
            </a:r>
          </a:p>
          <a:p>
            <a:pPr lvl="2"/>
            <a:r>
              <a:rPr lang="en-GB" dirty="0"/>
              <a:t>Brazil: mandatory levy to finance energy efficiency investments under the EE programme + National Fund for Climate Change financed from PETROBRAS </a:t>
            </a:r>
            <a:r>
              <a:rPr lang="en-GB" dirty="0" smtClean="0"/>
              <a:t>revenues</a:t>
            </a:r>
            <a:endParaRPr lang="en-US" dirty="0"/>
          </a:p>
          <a:p>
            <a:pPr lvl="1"/>
            <a:r>
              <a:rPr lang="en-GB" dirty="0"/>
              <a:t>Emissions trading </a:t>
            </a:r>
            <a:r>
              <a:rPr lang="en-GB" dirty="0" smtClean="0"/>
              <a:t>schemes</a:t>
            </a:r>
          </a:p>
          <a:p>
            <a:pPr lvl="2"/>
            <a:r>
              <a:rPr lang="en-GB" dirty="0" smtClean="0"/>
              <a:t>China: existing regional markets + announced national market</a:t>
            </a:r>
          </a:p>
          <a:p>
            <a:pPr lvl="2"/>
            <a:r>
              <a:rPr lang="en-GB" dirty="0" smtClean="0"/>
              <a:t>Mexico: announced national market</a:t>
            </a:r>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529227521"/>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Issue Demand: RE support instruments</a:t>
            </a:r>
            <a:endParaRPr lang="en-US" dirty="0"/>
          </a:p>
        </p:txBody>
      </p:sp>
      <p:sp>
        <p:nvSpPr>
          <p:cNvPr id="3" name="Inhaltsplatzhalter 2"/>
          <p:cNvSpPr>
            <a:spLocks noGrp="1"/>
          </p:cNvSpPr>
          <p:nvPr>
            <p:ph idx="1"/>
          </p:nvPr>
        </p:nvSpPr>
        <p:spPr/>
        <p:txBody>
          <a:bodyPr/>
          <a:lstStyle/>
          <a:p>
            <a:r>
              <a:rPr lang="en-US" dirty="0" smtClean="0"/>
              <a:t>Markets for RE need policy induced development of capacities</a:t>
            </a:r>
          </a:p>
          <a:p>
            <a:r>
              <a:rPr lang="en-US" dirty="0" smtClean="0"/>
              <a:t>What policy instruments are cost effective to </a:t>
            </a:r>
            <a:r>
              <a:rPr lang="en-US" dirty="0"/>
              <a:t>ensure </a:t>
            </a:r>
            <a:r>
              <a:rPr lang="en-US" dirty="0" smtClean="0"/>
              <a:t>the expansion of renewable power capacities?</a:t>
            </a:r>
          </a:p>
          <a:p>
            <a:r>
              <a:rPr lang="en-US" dirty="0" smtClean="0"/>
              <a:t>Options: </a:t>
            </a:r>
          </a:p>
          <a:p>
            <a:pPr lvl="1"/>
            <a:r>
              <a:rPr lang="en-GB" dirty="0" smtClean="0"/>
              <a:t>Feed</a:t>
            </a:r>
            <a:r>
              <a:rPr lang="en-GB" dirty="0"/>
              <a:t>-in </a:t>
            </a:r>
            <a:r>
              <a:rPr lang="en-GB" dirty="0" smtClean="0"/>
              <a:t>tariffs (across the board or RE-specific): TR</a:t>
            </a:r>
            <a:r>
              <a:rPr lang="en-GB" dirty="0"/>
              <a:t>, </a:t>
            </a:r>
            <a:r>
              <a:rPr lang="en-GB" dirty="0" smtClean="0"/>
              <a:t>CN, BR (2002-2006) </a:t>
            </a:r>
            <a:endParaRPr lang="en-US" dirty="0"/>
          </a:p>
          <a:p>
            <a:pPr lvl="1"/>
            <a:r>
              <a:rPr lang="en-GB" dirty="0"/>
              <a:t>Renewable portfolio </a:t>
            </a:r>
            <a:r>
              <a:rPr lang="en-GB" dirty="0" smtClean="0"/>
              <a:t>standards: IN</a:t>
            </a:r>
            <a:r>
              <a:rPr lang="en-GB" dirty="0"/>
              <a:t>, </a:t>
            </a:r>
            <a:r>
              <a:rPr lang="en-GB" dirty="0" smtClean="0"/>
              <a:t>CN  </a:t>
            </a:r>
            <a:endParaRPr lang="en-US" dirty="0"/>
          </a:p>
          <a:p>
            <a:pPr lvl="1"/>
            <a:r>
              <a:rPr lang="en-GB" dirty="0"/>
              <a:t>RE </a:t>
            </a:r>
            <a:r>
              <a:rPr lang="en-GB" dirty="0" smtClean="0"/>
              <a:t>auctions (with or without specific price </a:t>
            </a:r>
            <a:r>
              <a:rPr lang="en-GB" dirty="0"/>
              <a:t>c</a:t>
            </a:r>
            <a:r>
              <a:rPr lang="en-GB" dirty="0" smtClean="0"/>
              <a:t>eilings): SA, </a:t>
            </a:r>
            <a:r>
              <a:rPr lang="en-GB" dirty="0"/>
              <a:t>BR, IN, </a:t>
            </a:r>
            <a:r>
              <a:rPr lang="en-GB" dirty="0" smtClean="0"/>
              <a:t>CN, MX (“public procurement”)</a:t>
            </a:r>
            <a:endParaRPr lang="en-US" dirty="0"/>
          </a:p>
          <a:p>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62561442"/>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539750" y="539341"/>
            <a:ext cx="7232650" cy="333375"/>
          </a:xfrm>
        </p:spPr>
        <p:txBody>
          <a:bodyPr/>
          <a:lstStyle/>
          <a:p>
            <a:r>
              <a:rPr lang="en-US" dirty="0" smtClean="0"/>
              <a:t>Issue demand: local content</a:t>
            </a:r>
            <a:endParaRPr lang="en-US" dirty="0"/>
          </a:p>
        </p:txBody>
      </p:sp>
      <p:sp>
        <p:nvSpPr>
          <p:cNvPr id="3" name="Inhaltsplatzhalter 2"/>
          <p:cNvSpPr>
            <a:spLocks noGrp="1"/>
          </p:cNvSpPr>
          <p:nvPr>
            <p:ph idx="1"/>
          </p:nvPr>
        </p:nvSpPr>
        <p:spPr/>
        <p:txBody>
          <a:bodyPr/>
          <a:lstStyle/>
          <a:p>
            <a:pPr lvl="0"/>
            <a:r>
              <a:rPr lang="en-GB" dirty="0" smtClean="0"/>
              <a:t>Need to develop local supplier for RE/EE technologies. </a:t>
            </a:r>
          </a:p>
          <a:p>
            <a:pPr lvl="0"/>
            <a:r>
              <a:rPr lang="en-GB" dirty="0" smtClean="0"/>
              <a:t>How can the demand for domestically produced goods and services be strengthened vis-à-vis established international competitors?  </a:t>
            </a:r>
          </a:p>
          <a:p>
            <a:pPr lvl="0"/>
            <a:r>
              <a:rPr lang="en-GB" dirty="0" smtClean="0"/>
              <a:t>Options: </a:t>
            </a:r>
          </a:p>
          <a:p>
            <a:pPr lvl="1"/>
            <a:r>
              <a:rPr lang="en-GB" dirty="0" smtClean="0"/>
              <a:t>Local content as a mandatory condition to participate in auctions: SA, BR (until 2010), CN, IN</a:t>
            </a:r>
            <a:endParaRPr lang="en-US" dirty="0" smtClean="0"/>
          </a:p>
          <a:p>
            <a:pPr lvl="1"/>
            <a:r>
              <a:rPr lang="en-GB" dirty="0" smtClean="0"/>
              <a:t>Local </a:t>
            </a:r>
            <a:r>
              <a:rPr lang="en-GB" dirty="0"/>
              <a:t>content as a </a:t>
            </a:r>
            <a:r>
              <a:rPr lang="en-GB" dirty="0" smtClean="0"/>
              <a:t>“bonus” </a:t>
            </a:r>
            <a:endParaRPr lang="en-US" dirty="0"/>
          </a:p>
          <a:p>
            <a:pPr lvl="2"/>
            <a:r>
              <a:rPr lang="en-GB" dirty="0"/>
              <a:t>Positive criterion in evaluating auction </a:t>
            </a:r>
            <a:r>
              <a:rPr lang="en-GB" dirty="0" smtClean="0"/>
              <a:t>bids: BR, CN</a:t>
            </a:r>
            <a:endParaRPr lang="en-US" dirty="0"/>
          </a:p>
          <a:p>
            <a:pPr lvl="2"/>
            <a:r>
              <a:rPr lang="en-GB" dirty="0"/>
              <a:t>Feed-in tariff </a:t>
            </a:r>
            <a:r>
              <a:rPr lang="en-GB" dirty="0" smtClean="0"/>
              <a:t>premiums: TR </a:t>
            </a:r>
            <a:r>
              <a:rPr lang="en-GB" dirty="0"/>
              <a:t>for locally manufactured parts</a:t>
            </a:r>
            <a:endParaRPr lang="en-US" dirty="0"/>
          </a:p>
          <a:p>
            <a:pPr lvl="1"/>
            <a:r>
              <a:rPr lang="en-GB" dirty="0"/>
              <a:t>Local content as a criterion to qualify for </a:t>
            </a:r>
            <a:r>
              <a:rPr lang="en-GB" dirty="0" smtClean="0"/>
              <a:t>finance: BR</a:t>
            </a:r>
          </a:p>
          <a:p>
            <a:pPr lvl="1"/>
            <a:r>
              <a:rPr lang="en-GB" dirty="0"/>
              <a:t>Taxes and tariffs on imported </a:t>
            </a:r>
            <a:r>
              <a:rPr lang="en-GB" dirty="0" smtClean="0"/>
              <a:t>technologies (BR, IN)</a:t>
            </a:r>
            <a:endParaRPr lang="en-US" dirty="0"/>
          </a:p>
          <a:p>
            <a:pPr lvl="0"/>
            <a:endParaRPr lang="en-US" dirty="0"/>
          </a:p>
          <a:p>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423737816"/>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de-DE" altLang="de-DE" dirty="0" err="1" smtClean="0"/>
              <a:t>Developing</a:t>
            </a:r>
            <a:r>
              <a:rPr lang="de-DE" altLang="de-DE" dirty="0" smtClean="0"/>
              <a:t> RE </a:t>
            </a:r>
            <a:r>
              <a:rPr lang="de-DE" altLang="de-DE" dirty="0" err="1" smtClean="0"/>
              <a:t>and</a:t>
            </a:r>
            <a:r>
              <a:rPr lang="de-DE" altLang="de-DE" dirty="0" smtClean="0"/>
              <a:t> EE </a:t>
            </a:r>
            <a:r>
              <a:rPr lang="de-DE" altLang="de-DE" dirty="0" err="1" smtClean="0"/>
              <a:t>Markets</a:t>
            </a:r>
            <a:endParaRPr lang="de-DE" altLang="de-DE" dirty="0" smtClean="0"/>
          </a:p>
        </p:txBody>
      </p:sp>
      <p:sp>
        <p:nvSpPr>
          <p:cNvPr id="23555" name="Inhaltsplatzhalter 2"/>
          <p:cNvSpPr>
            <a:spLocks noGrp="1"/>
          </p:cNvSpPr>
          <p:nvPr>
            <p:ph idx="1"/>
          </p:nvPr>
        </p:nvSpPr>
        <p:spPr/>
        <p:txBody>
          <a:bodyPr/>
          <a:lstStyle/>
          <a:p>
            <a:r>
              <a:rPr lang="en-US" altLang="de-DE" sz="2800" dirty="0" smtClean="0"/>
              <a:t>Private sector supplying RE and EE technologies </a:t>
            </a:r>
          </a:p>
          <a:p>
            <a:r>
              <a:rPr lang="en-US" altLang="de-DE" sz="2800" dirty="0" smtClean="0"/>
              <a:t>Demand for RE /EE </a:t>
            </a:r>
            <a:endParaRPr lang="en-US" altLang="de-DE" sz="2800" dirty="0" smtClean="0"/>
          </a:p>
          <a:p>
            <a:r>
              <a:rPr lang="en-US" altLang="de-DE" sz="2800" dirty="0" smtClean="0"/>
              <a:t>Policies </a:t>
            </a:r>
            <a:r>
              <a:rPr lang="en-US" altLang="de-DE" sz="2800" dirty="0" smtClean="0"/>
              <a:t>to enable markets and employment: </a:t>
            </a:r>
          </a:p>
          <a:p>
            <a:pPr lvl="2"/>
            <a:r>
              <a:rPr lang="en-US" altLang="de-DE" sz="2400" dirty="0" smtClean="0"/>
              <a:t>Supply side instruments: Innovation and investments</a:t>
            </a:r>
            <a:r>
              <a:rPr lang="en-US" altLang="de-DE" sz="2400" dirty="0" smtClean="0"/>
              <a:t>, training</a:t>
            </a:r>
            <a:endParaRPr lang="en-US" altLang="de-DE" sz="2400" dirty="0" smtClean="0"/>
          </a:p>
          <a:p>
            <a:pPr lvl="2"/>
            <a:r>
              <a:rPr lang="en-US" altLang="de-DE" sz="2400" dirty="0" smtClean="0"/>
              <a:t>Demand creating instruments,</a:t>
            </a:r>
          </a:p>
          <a:p>
            <a:pPr lvl="2"/>
            <a:r>
              <a:rPr lang="en-US" altLang="de-DE" sz="2400" dirty="0" smtClean="0"/>
              <a:t>Policies for infrastructures and market mechanisms</a:t>
            </a:r>
          </a:p>
          <a:p>
            <a:pPr>
              <a:buFont typeface="Symbol" panose="05050102010706020507" pitchFamily="18" charset="2"/>
              <a:buChar char="Þ"/>
            </a:pPr>
            <a:r>
              <a:rPr lang="en-US" altLang="de-DE" sz="2800" dirty="0" smtClean="0"/>
              <a:t>Policy mix and policy integration </a:t>
            </a:r>
          </a:p>
          <a:p>
            <a:pPr>
              <a:buFont typeface="Symbol" panose="05050102010706020507" pitchFamily="18" charset="2"/>
              <a:buChar char="Þ"/>
            </a:pPr>
            <a:r>
              <a:rPr lang="en-US" altLang="de-DE" sz="2800" dirty="0" smtClean="0"/>
              <a:t>Strategies + Strategic process</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3252108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5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de-DE" altLang="de-DE" smtClean="0"/>
              <a:t>Goals</a:t>
            </a:r>
          </a:p>
        </p:txBody>
      </p:sp>
      <p:sp>
        <p:nvSpPr>
          <p:cNvPr id="2" name="Inhaltsplatzhalter 2"/>
          <p:cNvSpPr>
            <a:spLocks noGrp="1"/>
          </p:cNvSpPr>
          <p:nvPr>
            <p:ph idx="1"/>
          </p:nvPr>
        </p:nvSpPr>
        <p:spPr/>
        <p:txBody>
          <a:bodyPr/>
          <a:lstStyle/>
          <a:p>
            <a:pPr>
              <a:defRPr/>
            </a:pPr>
            <a:r>
              <a:rPr lang="en-US" altLang="de-DE" sz="2800" dirty="0" smtClean="0"/>
              <a:t>Analysis of good practice countries regarding: </a:t>
            </a:r>
          </a:p>
          <a:p>
            <a:pPr lvl="2">
              <a:defRPr/>
            </a:pPr>
            <a:r>
              <a:rPr lang="en-US" altLang="de-DE" sz="2400" dirty="0" smtClean="0"/>
              <a:t>Markets for technologies for renewable energy and energy efficiency </a:t>
            </a:r>
          </a:p>
          <a:p>
            <a:pPr lvl="2">
              <a:defRPr/>
            </a:pPr>
            <a:r>
              <a:rPr lang="en-US" altLang="de-DE" sz="2400" dirty="0" smtClean="0"/>
              <a:t>Domestic creation of value</a:t>
            </a:r>
          </a:p>
          <a:p>
            <a:pPr lvl="2">
              <a:defRPr/>
            </a:pPr>
            <a:r>
              <a:rPr lang="en-US" altLang="de-DE" sz="2400" dirty="0" smtClean="0"/>
              <a:t>Employment </a:t>
            </a:r>
          </a:p>
          <a:p>
            <a:pPr lvl="2">
              <a:defRPr/>
            </a:pPr>
            <a:r>
              <a:rPr lang="en-US" altLang="de-DE" sz="2400" dirty="0" smtClean="0"/>
              <a:t>Strategies and policy instruments </a:t>
            </a:r>
          </a:p>
          <a:p>
            <a:pPr marL="509587">
              <a:defRPr/>
            </a:pPr>
            <a:r>
              <a:rPr lang="en-US" altLang="de-DE" sz="2800" dirty="0" smtClean="0"/>
              <a:t>Evidence for causalities</a:t>
            </a:r>
            <a:endParaRPr lang="en-US" altLang="de-DE" sz="2800" dirty="0" smtClean="0"/>
          </a:p>
          <a:p>
            <a:pPr marL="509587">
              <a:defRPr/>
            </a:pPr>
            <a:r>
              <a:rPr lang="en-US" altLang="de-DE" sz="2800" dirty="0" smtClean="0"/>
              <a:t>Analysis of transferability </a:t>
            </a:r>
          </a:p>
          <a:p>
            <a:pPr marL="723600" lvl="2">
              <a:defRPr/>
            </a:pPr>
            <a:r>
              <a:rPr lang="en-US" altLang="de-DE" sz="2600" dirty="0"/>
              <a:t>necessary framework conditions for successful </a:t>
            </a:r>
            <a:r>
              <a:rPr lang="en-US" altLang="de-DE" sz="2600" dirty="0" smtClean="0"/>
              <a:t>approaches</a:t>
            </a:r>
            <a:endParaRPr lang="en-US" altLang="de-DE" sz="2600" dirty="0"/>
          </a:p>
          <a:p>
            <a:pPr marL="701674" lvl="2" indent="0">
              <a:buNone/>
              <a:defRPr/>
            </a:pPr>
            <a:endParaRPr lang="en-US" altLang="de-DE" sz="2600" dirty="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e-DE" altLang="de-DE" smtClean="0"/>
              <a:t>Selection of good practice countries </a:t>
            </a:r>
          </a:p>
        </p:txBody>
      </p:sp>
      <p:sp>
        <p:nvSpPr>
          <p:cNvPr id="3" name="Inhaltsplatzhalter 2"/>
          <p:cNvSpPr>
            <a:spLocks noGrp="1"/>
          </p:cNvSpPr>
          <p:nvPr>
            <p:ph idx="1"/>
          </p:nvPr>
        </p:nvSpPr>
        <p:spPr/>
        <p:txBody>
          <a:bodyPr/>
          <a:lstStyle/>
          <a:p>
            <a:pPr marL="0" indent="0">
              <a:buFontTx/>
              <a:buNone/>
              <a:defRPr/>
            </a:pPr>
            <a:r>
              <a:rPr lang="en-US" dirty="0" smtClean="0">
                <a:cs typeface="ＭＳ Ｐゴシック" charset="-128"/>
              </a:rPr>
              <a:t>Criteria for selection of countries: </a:t>
            </a:r>
          </a:p>
          <a:p>
            <a:pPr>
              <a:defRPr/>
            </a:pPr>
            <a:r>
              <a:rPr lang="en-US" dirty="0" smtClean="0">
                <a:cs typeface="ＭＳ Ｐゴシック" charset="-128"/>
              </a:rPr>
              <a:t>Emerging economy </a:t>
            </a:r>
          </a:p>
          <a:p>
            <a:pPr>
              <a:defRPr/>
            </a:pPr>
            <a:r>
              <a:rPr lang="en-US" dirty="0" smtClean="0">
                <a:cs typeface="ＭＳ Ｐゴシック" charset="-128"/>
              </a:rPr>
              <a:t>Markets for RE or EE technologies</a:t>
            </a:r>
          </a:p>
          <a:p>
            <a:pPr lvl="1">
              <a:defRPr/>
            </a:pPr>
            <a:r>
              <a:rPr lang="en-US" dirty="0" smtClean="0">
                <a:cs typeface="ＭＳ Ｐゴシック" charset="-128"/>
              </a:rPr>
              <a:t>Installed capacity of RE technologies and capacity under construction</a:t>
            </a:r>
          </a:p>
          <a:p>
            <a:pPr lvl="1">
              <a:defRPr/>
            </a:pPr>
            <a:r>
              <a:rPr lang="en-US" dirty="0" smtClean="0">
                <a:cs typeface="ＭＳ Ｐゴシック" charset="-128"/>
              </a:rPr>
              <a:t>pace of market growth in these markets &amp; project pipelines</a:t>
            </a:r>
          </a:p>
          <a:p>
            <a:pPr lvl="1">
              <a:defRPr/>
            </a:pPr>
            <a:r>
              <a:rPr lang="en-US" dirty="0" smtClean="0">
                <a:cs typeface="ＭＳ Ｐゴシック" charset="-128"/>
              </a:rPr>
              <a:t>Energy intensity of industry </a:t>
            </a:r>
          </a:p>
          <a:p>
            <a:pPr>
              <a:defRPr/>
            </a:pPr>
            <a:r>
              <a:rPr lang="en-US" dirty="0" smtClean="0">
                <a:cs typeface="ＭＳ Ｐゴシック" charset="-128"/>
              </a:rPr>
              <a:t>Or: Employment in RE / EE</a:t>
            </a:r>
          </a:p>
          <a:p>
            <a:pPr lvl="1">
              <a:defRPr/>
            </a:pPr>
            <a:r>
              <a:rPr lang="en-US" dirty="0" smtClean="0">
                <a:cs typeface="ＭＳ Ｐゴシック" charset="-128"/>
              </a:rPr>
              <a:t>However: Lack and often poor quality of data</a:t>
            </a:r>
          </a:p>
          <a:p>
            <a:pPr>
              <a:buFont typeface="Wingdings" panose="05000000000000000000" pitchFamily="2" charset="2"/>
              <a:buChar char="§"/>
              <a:defRPr/>
            </a:pPr>
            <a:r>
              <a:rPr lang="en-US" dirty="0" smtClean="0">
                <a:cs typeface="ＭＳ Ｐゴシック" charset="-128"/>
              </a:rPr>
              <a:t>Or: Strategies in place</a:t>
            </a:r>
          </a:p>
          <a:p>
            <a:pPr marL="0" indent="0">
              <a:buNone/>
              <a:defRPr/>
            </a:pPr>
            <a:r>
              <a:rPr lang="en-US" dirty="0" smtClean="0">
                <a:cs typeface="ＭＳ Ｐゴシック" charset="-128"/>
              </a:rPr>
              <a:t> </a:t>
            </a:r>
          </a:p>
          <a:p>
            <a:pPr>
              <a:buFont typeface="Symbol" panose="05050102010706020507" pitchFamily="18" charset="2"/>
              <a:buChar char="Þ"/>
              <a:defRPr/>
            </a:pPr>
            <a:r>
              <a:rPr lang="en-US" dirty="0" smtClean="0">
                <a:cs typeface="ＭＳ Ｐゴシック" charset="-128"/>
              </a:rPr>
              <a:t> Turkey, India, China, Mexico, South Africa, Brazil</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82953922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DE" altLang="de-DE" smtClean="0"/>
              <a:t>Installed RE capacity in MW/ million inhabitants</a:t>
            </a:r>
          </a:p>
        </p:txBody>
      </p:sp>
      <p:sp>
        <p:nvSpPr>
          <p:cNvPr id="4" name="Fußzeilenplatzhalter 3"/>
          <p:cNvSpPr>
            <a:spLocks noGrp="1"/>
          </p:cNvSpPr>
          <p:nvPr>
            <p:ph type="ftr" sz="quarter" idx="10"/>
          </p:nvPr>
        </p:nvSpPr>
        <p:spPr/>
        <p:txBody>
          <a:bodyPr/>
          <a:lstStyle/>
          <a:p>
            <a:pPr>
              <a:defRPr/>
            </a:pPr>
            <a:endParaRPr lang="de-DE"/>
          </a:p>
        </p:txBody>
      </p:sp>
      <p:graphicFrame>
        <p:nvGraphicFramePr>
          <p:cNvPr id="9" name="Diagramm 8"/>
          <p:cNvGraphicFramePr>
            <a:graphicFrameLocks/>
          </p:cNvGraphicFramePr>
          <p:nvPr/>
        </p:nvGraphicFramePr>
        <p:xfrm>
          <a:off x="0" y="908720"/>
          <a:ext cx="9144000" cy="54366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9125147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Titel 1"/>
          <p:cNvSpPr>
            <a:spLocks noGrp="1"/>
          </p:cNvSpPr>
          <p:nvPr>
            <p:ph type="title"/>
          </p:nvPr>
        </p:nvSpPr>
        <p:spPr>
          <a:xfrm>
            <a:off x="543706" y="533400"/>
            <a:ext cx="7232650" cy="333375"/>
          </a:xfrm>
        </p:spPr>
        <p:txBody>
          <a:bodyPr/>
          <a:lstStyle/>
          <a:p>
            <a:r>
              <a:rPr lang="de-DE" altLang="de-DE" dirty="0" smtClean="0"/>
              <a:t>Primary </a:t>
            </a:r>
            <a:r>
              <a:rPr lang="de-DE" altLang="de-DE" dirty="0" err="1" smtClean="0"/>
              <a:t>energy</a:t>
            </a:r>
            <a:r>
              <a:rPr lang="de-DE" altLang="de-DE" dirty="0" smtClean="0"/>
              <a:t> </a:t>
            </a:r>
            <a:r>
              <a:rPr lang="de-DE" altLang="de-DE" dirty="0" err="1" smtClean="0"/>
              <a:t>intensity</a:t>
            </a:r>
            <a:r>
              <a:rPr lang="de-DE" altLang="de-DE" dirty="0" smtClean="0"/>
              <a:t> in 2013 (</a:t>
            </a:r>
            <a:r>
              <a:rPr lang="de-DE" altLang="de-DE" dirty="0" err="1" smtClean="0"/>
              <a:t>primary</a:t>
            </a:r>
            <a:r>
              <a:rPr lang="de-DE" altLang="de-DE" dirty="0" smtClean="0"/>
              <a:t> </a:t>
            </a:r>
            <a:r>
              <a:rPr lang="de-DE" altLang="de-DE" dirty="0" err="1" smtClean="0"/>
              <a:t>axis</a:t>
            </a:r>
            <a:r>
              <a:rPr lang="de-DE" altLang="de-DE" dirty="0" smtClean="0"/>
              <a:t>) </a:t>
            </a:r>
            <a:r>
              <a:rPr lang="de-DE" altLang="de-DE" dirty="0" err="1" smtClean="0"/>
              <a:t>and</a:t>
            </a:r>
            <a:r>
              <a:rPr lang="de-DE" altLang="de-DE" dirty="0" smtClean="0"/>
              <a:t> </a:t>
            </a:r>
            <a:br>
              <a:rPr lang="de-DE" altLang="de-DE" dirty="0" smtClean="0"/>
            </a:br>
            <a:r>
              <a:rPr lang="de-DE" altLang="de-DE" dirty="0" err="1" smtClean="0"/>
              <a:t>annual</a:t>
            </a:r>
            <a:r>
              <a:rPr lang="de-DE" altLang="de-DE" dirty="0" smtClean="0"/>
              <a:t> </a:t>
            </a:r>
            <a:r>
              <a:rPr lang="de-DE" altLang="de-DE" dirty="0" err="1" smtClean="0"/>
              <a:t>change</a:t>
            </a:r>
            <a:r>
              <a:rPr lang="de-DE" altLang="de-DE" dirty="0" smtClean="0"/>
              <a:t> (2000-2013) (</a:t>
            </a:r>
            <a:r>
              <a:rPr lang="de-DE" altLang="de-DE" dirty="0" err="1" smtClean="0"/>
              <a:t>secondary</a:t>
            </a:r>
            <a:r>
              <a:rPr lang="de-DE" altLang="de-DE" dirty="0" smtClean="0"/>
              <a:t> </a:t>
            </a:r>
            <a:r>
              <a:rPr lang="de-DE" altLang="de-DE" dirty="0" err="1" smtClean="0"/>
              <a:t>axis</a:t>
            </a:r>
            <a:r>
              <a:rPr lang="de-DE" altLang="de-DE" dirty="0" smtClean="0"/>
              <a:t>)</a:t>
            </a:r>
          </a:p>
        </p:txBody>
      </p:sp>
      <p:sp>
        <p:nvSpPr>
          <p:cNvPr id="4" name="Fußzeilenplatzhalter 3"/>
          <p:cNvSpPr>
            <a:spLocks noGrp="1"/>
          </p:cNvSpPr>
          <p:nvPr>
            <p:ph type="ftr" sz="quarter" idx="10"/>
          </p:nvPr>
        </p:nvSpPr>
        <p:spPr/>
        <p:txBody>
          <a:bodyPr/>
          <a:lstStyle/>
          <a:p>
            <a:pPr>
              <a:defRPr/>
            </a:pPr>
            <a:endParaRPr lang="de-DE"/>
          </a:p>
        </p:txBody>
      </p:sp>
      <p:graphicFrame>
        <p:nvGraphicFramePr>
          <p:cNvPr id="8" name="Diagramm 7"/>
          <p:cNvGraphicFramePr>
            <a:graphicFrameLocks/>
          </p:cNvGraphicFramePr>
          <p:nvPr>
            <p:extLst>
              <p:ext uri="{D42A27DB-BD31-4B8C-83A1-F6EECF244321}">
                <p14:modId xmlns:p14="http://schemas.microsoft.com/office/powerpoint/2010/main" val="3762019506"/>
              </p:ext>
            </p:extLst>
          </p:nvPr>
        </p:nvGraphicFramePr>
        <p:xfrm>
          <a:off x="8650" y="944724"/>
          <a:ext cx="9135350" cy="55446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5098261"/>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Estimated</a:t>
            </a:r>
            <a:r>
              <a:rPr lang="de-DE" dirty="0" smtClean="0"/>
              <a:t> </a:t>
            </a:r>
            <a:r>
              <a:rPr lang="de-DE" dirty="0" err="1" smtClean="0"/>
              <a:t>employment</a:t>
            </a:r>
            <a:r>
              <a:rPr lang="de-DE" dirty="0" smtClean="0"/>
              <a:t> </a:t>
            </a:r>
            <a:r>
              <a:rPr lang="de-DE" dirty="0" err="1" smtClean="0"/>
              <a:t>effects</a:t>
            </a:r>
            <a:r>
              <a:rPr lang="de-DE" dirty="0" smtClean="0"/>
              <a:t> </a:t>
            </a:r>
            <a:r>
              <a:rPr lang="de-DE" dirty="0" err="1" smtClean="0"/>
              <a:t>until</a:t>
            </a:r>
            <a:r>
              <a:rPr lang="de-DE" dirty="0" smtClean="0"/>
              <a:t> </a:t>
            </a:r>
            <a:r>
              <a:rPr lang="de-DE" dirty="0" err="1" smtClean="0"/>
              <a:t>today</a:t>
            </a:r>
            <a:endParaRPr lang="de-DE" dirty="0"/>
          </a:p>
        </p:txBody>
      </p:sp>
      <p:sp>
        <p:nvSpPr>
          <p:cNvPr id="3" name="Inhaltsplatzhalter 2"/>
          <p:cNvSpPr>
            <a:spLocks noGrp="1"/>
          </p:cNvSpPr>
          <p:nvPr>
            <p:ph idx="1"/>
          </p:nvPr>
        </p:nvSpPr>
        <p:spPr/>
        <p:txBody>
          <a:bodyPr/>
          <a:lstStyle/>
          <a:p>
            <a:r>
              <a:rPr lang="en-US" dirty="0" smtClean="0"/>
              <a:t>China: 350.000 Jobs in wind energy, 1.6 Mio jobs in PV, </a:t>
            </a:r>
          </a:p>
          <a:p>
            <a:r>
              <a:rPr lang="en-US" dirty="0" smtClean="0"/>
              <a:t>Turkey: 81.000 Jobs in wind energy </a:t>
            </a:r>
          </a:p>
          <a:p>
            <a:r>
              <a:rPr lang="en-US" dirty="0" smtClean="0"/>
              <a:t>Brazil: 32.000 Jobs in wind energy, 30.000 in solar water &amp; heating, 12.000 in small-scale hydropower</a:t>
            </a:r>
          </a:p>
          <a:p>
            <a:r>
              <a:rPr lang="en-US" dirty="0" smtClean="0"/>
              <a:t>India: 110.000 jobs in PV</a:t>
            </a:r>
          </a:p>
          <a:p>
            <a:r>
              <a:rPr lang="en-US" dirty="0" smtClean="0"/>
              <a:t>South Africa: 15.000 jobs in PV, 3600 jobs in wind energy</a:t>
            </a:r>
          </a:p>
          <a:p>
            <a:pPr>
              <a:buFont typeface="Symbol" panose="05050102010706020507" pitchFamily="18" charset="2"/>
              <a:buChar char="Þ"/>
            </a:pPr>
            <a:endParaRPr lang="en-US" dirty="0" smtClean="0"/>
          </a:p>
          <a:p>
            <a:pPr>
              <a:buFont typeface="Symbol" panose="05050102010706020507" pitchFamily="18" charset="2"/>
              <a:buChar char="Þ"/>
            </a:pPr>
            <a:r>
              <a:rPr lang="en-US" dirty="0" smtClean="0"/>
              <a:t>Lack of data on energy efficiency markets and in other fields and countries</a:t>
            </a:r>
          </a:p>
          <a:p>
            <a:pPr marL="0" indent="0">
              <a:buNone/>
            </a:pPr>
            <a:r>
              <a:rPr lang="en-US" dirty="0" smtClean="0"/>
              <a:t> </a:t>
            </a:r>
          </a:p>
          <a:p>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077253142"/>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e-DE" altLang="de-DE" smtClean="0"/>
              <a:t>Analysis of good practice countries</a:t>
            </a:r>
          </a:p>
        </p:txBody>
      </p:sp>
      <p:sp>
        <p:nvSpPr>
          <p:cNvPr id="39939" name="Inhaltsplatzhalter 2"/>
          <p:cNvSpPr>
            <a:spLocks noGrp="1"/>
          </p:cNvSpPr>
          <p:nvPr>
            <p:ph idx="1"/>
          </p:nvPr>
        </p:nvSpPr>
        <p:spPr>
          <a:xfrm>
            <a:off x="522288" y="981075"/>
            <a:ext cx="8478837" cy="5165725"/>
          </a:xfrm>
        </p:spPr>
        <p:txBody>
          <a:bodyPr/>
          <a:lstStyle/>
          <a:p>
            <a:r>
              <a:rPr lang="en-US" altLang="de-DE" dirty="0" smtClean="0"/>
              <a:t>What is the outcome?</a:t>
            </a:r>
          </a:p>
          <a:p>
            <a:pPr lvl="1"/>
            <a:r>
              <a:rPr lang="en-US" altLang="de-DE" dirty="0" smtClean="0"/>
              <a:t>E.g. development of RE capacities and employment over time</a:t>
            </a:r>
          </a:p>
          <a:p>
            <a:r>
              <a:rPr lang="en-US" altLang="de-DE" dirty="0" smtClean="0"/>
              <a:t>What are the systemic conditions? </a:t>
            </a:r>
          </a:p>
          <a:p>
            <a:pPr lvl="1"/>
            <a:r>
              <a:rPr lang="en-US" altLang="de-DE" dirty="0" smtClean="0"/>
              <a:t>E.g. Natural conditions, political system, financial system, socio-demographic situation</a:t>
            </a:r>
          </a:p>
          <a:p>
            <a:r>
              <a:rPr lang="en-US" altLang="de-DE" dirty="0" smtClean="0"/>
              <a:t>What strategies are in place? </a:t>
            </a:r>
          </a:p>
          <a:p>
            <a:pPr lvl="1"/>
            <a:r>
              <a:rPr lang="en-US" altLang="de-DE" dirty="0" smtClean="0"/>
              <a:t>E.g. Goals, horizontal and vertical coordination, participation, work program, capacities, evaluation and monitoring</a:t>
            </a:r>
          </a:p>
          <a:p>
            <a:r>
              <a:rPr lang="en-US" altLang="de-DE" dirty="0" smtClean="0"/>
              <a:t>What policy instruments have been adopted? </a:t>
            </a:r>
          </a:p>
          <a:p>
            <a:pPr lvl="1"/>
            <a:r>
              <a:rPr lang="en-US" altLang="de-DE" dirty="0" smtClean="0"/>
              <a:t>Supply, demand and market mechanisms including framework conditions </a:t>
            </a:r>
          </a:p>
          <a:p>
            <a:r>
              <a:rPr lang="en-US" altLang="de-DE" dirty="0" smtClean="0"/>
              <a:t>What is the outlook?</a:t>
            </a:r>
          </a:p>
          <a:p>
            <a:pPr lvl="1"/>
            <a:r>
              <a:rPr lang="en-US" altLang="de-DE" dirty="0" smtClean="0"/>
              <a:t>Expected development of markets &amp; local employment</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387594566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993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3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939">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93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orlage_FU">
  <a:themeElements>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vorlage_FU 1">
        <a:dk1>
          <a:srgbClr val="333333"/>
        </a:dk1>
        <a:lt1>
          <a:srgbClr val="FFFFFF"/>
        </a:lt1>
        <a:dk2>
          <a:srgbClr val="969696"/>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1382</Words>
  <Application>Microsoft Office PowerPoint</Application>
  <PresentationFormat>Bildschirmpräsentation (4:3)</PresentationFormat>
  <Paragraphs>198</Paragraphs>
  <Slides>23</Slides>
  <Notes>9</Notes>
  <HiddenSlides>8</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23</vt:i4>
      </vt:variant>
    </vt:vector>
  </HeadingPairs>
  <TitlesOfParts>
    <vt:vector size="30" baseType="lpstr">
      <vt:lpstr>ＭＳ Ｐゴシック</vt:lpstr>
      <vt:lpstr>ＭＳ Ｐゴシック</vt:lpstr>
      <vt:lpstr>Symbol</vt:lpstr>
      <vt:lpstr>Times New Roman</vt:lpstr>
      <vt:lpstr>Verdana</vt:lpstr>
      <vt:lpstr>Wingdings</vt:lpstr>
      <vt:lpstr>vorlage_FU</vt:lpstr>
      <vt:lpstr>Good practice analysis: Analytical framework and first results</vt:lpstr>
      <vt:lpstr>PowerPoint-Präsentation</vt:lpstr>
      <vt:lpstr>Developing RE and EE Markets</vt:lpstr>
      <vt:lpstr>Goals</vt:lpstr>
      <vt:lpstr>Selection of good practice countries </vt:lpstr>
      <vt:lpstr>Installed RE capacity in MW/ million inhabitants</vt:lpstr>
      <vt:lpstr>Primary energy intensity in 2013 (primary axis) and  annual change (2000-2013) (secondary axis)</vt:lpstr>
      <vt:lpstr>Estimated employment effects until today</vt:lpstr>
      <vt:lpstr>Analysis of good practice countries</vt:lpstr>
      <vt:lpstr>Approach to data</vt:lpstr>
      <vt:lpstr>Example of South Africa</vt:lpstr>
      <vt:lpstr>Why is South Africa a Good Practice? </vt:lpstr>
      <vt:lpstr>South Africa</vt:lpstr>
      <vt:lpstr>South Africa: competitiveness of new RE vs. new coal</vt:lpstr>
      <vt:lpstr>South Africa</vt:lpstr>
      <vt:lpstr>Frequent observations across cases </vt:lpstr>
      <vt:lpstr>Structure of the tool kit: Strategy cycle</vt:lpstr>
      <vt:lpstr>Issue: Coordination (horizontal coordination  within government)</vt:lpstr>
      <vt:lpstr>Issue Participation (of non-governmental actors)</vt:lpstr>
      <vt:lpstr>Issue Supply: Human Resources</vt:lpstr>
      <vt:lpstr>Issue Demand: level playing field </vt:lpstr>
      <vt:lpstr>Issue Demand: RE support instruments</vt:lpstr>
      <vt:lpstr>Issue demand: local content</vt:lpstr>
    </vt:vector>
  </TitlesOfParts>
  <Company>Cedis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NEUBERT</dc:creator>
  <dc:description>Version 0.9, 10.11.2005</dc:description>
  <cp:lastModifiedBy>Jacob, Klaus</cp:lastModifiedBy>
  <cp:revision>912</cp:revision>
  <cp:lastPrinted>2007-04-27T11:53:47Z</cp:lastPrinted>
  <dcterms:created xsi:type="dcterms:W3CDTF">2011-12-16T12:01:04Z</dcterms:created>
  <dcterms:modified xsi:type="dcterms:W3CDTF">2015-06-05T13:59:07Z</dcterms:modified>
</cp:coreProperties>
</file>